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618DD-4063-604C-B260-980F076F7827}" type="doc">
      <dgm:prSet loTypeId="urn:microsoft.com/office/officeart/2005/8/layout/vProcess5" loCatId="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091D387-0886-694A-8E49-B6E754017E5F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US" sz="2000" dirty="0" smtClean="0"/>
            <a:t>Provide </a:t>
          </a:r>
          <a:r>
            <a:rPr lang="en-US" sz="2000" u="sng" dirty="0" smtClean="0"/>
            <a:t>quantifiable</a:t>
          </a:r>
          <a:r>
            <a:rPr lang="en-US" sz="2000" dirty="0" smtClean="0"/>
            <a:t> evidence of change or difference the program made—money, health, environment, jobs)</a:t>
          </a:r>
          <a:endParaRPr lang="en-US" sz="2000" dirty="0"/>
        </a:p>
      </dgm:t>
    </dgm:pt>
    <dgm:pt modelId="{828600AC-9C62-544D-BB85-361A1D4254CE}" type="parTrans" cxnId="{1D3DA807-A9E9-4C43-9CFA-8E475350E51D}">
      <dgm:prSet/>
      <dgm:spPr/>
      <dgm:t>
        <a:bodyPr/>
        <a:lstStyle/>
        <a:p>
          <a:endParaRPr lang="en-US" sz="2000"/>
        </a:p>
      </dgm:t>
    </dgm:pt>
    <dgm:pt modelId="{89B631B7-F9EE-744E-A141-91E2F15BAAC5}" type="sibTrans" cxnId="{1D3DA807-A9E9-4C43-9CFA-8E475350E51D}">
      <dgm:prSet custT="1"/>
      <dgm:spPr/>
      <dgm:t>
        <a:bodyPr/>
        <a:lstStyle/>
        <a:p>
          <a:endParaRPr lang="en-US" sz="2000"/>
        </a:p>
      </dgm:t>
    </dgm:pt>
    <dgm:pt modelId="{518A6943-47BD-1E41-9E1A-39E97AF17339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US" sz="2000" smtClean="0"/>
            <a:t>Give other evidence, e.g., trends, expectations, anecdotes, </a:t>
          </a:r>
          <a:r>
            <a:rPr lang="en-US" sz="2000" i="1" smtClean="0"/>
            <a:t>logical inference</a:t>
          </a:r>
          <a:r>
            <a:rPr lang="en-US" sz="2000" smtClean="0"/>
            <a:t> </a:t>
          </a:r>
          <a:endParaRPr lang="en-US" sz="2000"/>
        </a:p>
      </dgm:t>
    </dgm:pt>
    <dgm:pt modelId="{18EF19E5-859B-BD4C-9735-A343E13DC0FF}" type="parTrans" cxnId="{F92F8572-0AF3-A44E-9772-698AC446FE5B}">
      <dgm:prSet/>
      <dgm:spPr/>
      <dgm:t>
        <a:bodyPr/>
        <a:lstStyle/>
        <a:p>
          <a:endParaRPr lang="en-US" sz="2000"/>
        </a:p>
      </dgm:t>
    </dgm:pt>
    <dgm:pt modelId="{9EAAF319-842F-8A4E-B7E6-6F9D39539ADB}" type="sibTrans" cxnId="{F92F8572-0AF3-A44E-9772-698AC446FE5B}">
      <dgm:prSet custT="1"/>
      <dgm:spPr/>
      <dgm:t>
        <a:bodyPr/>
        <a:lstStyle/>
        <a:p>
          <a:endParaRPr lang="en-US" sz="2000"/>
        </a:p>
      </dgm:t>
    </dgm:pt>
    <dgm:pt modelId="{EB0CDC99-B43B-814C-86FA-29F946944032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US" sz="2000" dirty="0" smtClean="0"/>
            <a:t>Realistically project potential benefit for work in progress or work whose impact is more long term </a:t>
          </a:r>
          <a:endParaRPr lang="en-US" sz="2000" dirty="0"/>
        </a:p>
      </dgm:t>
    </dgm:pt>
    <dgm:pt modelId="{D5261D49-3E5E-9948-8C1C-421774BB41E4}" type="parTrans" cxnId="{148DC6D7-D956-F94B-81F4-EE88F62A670F}">
      <dgm:prSet/>
      <dgm:spPr/>
      <dgm:t>
        <a:bodyPr/>
        <a:lstStyle/>
        <a:p>
          <a:endParaRPr lang="en-US" sz="2000"/>
        </a:p>
      </dgm:t>
    </dgm:pt>
    <dgm:pt modelId="{891E7C62-E90B-B846-9D44-0C6543E4E62A}" type="sibTrans" cxnId="{148DC6D7-D956-F94B-81F4-EE88F62A670F}">
      <dgm:prSet custT="1"/>
      <dgm:spPr/>
      <dgm:t>
        <a:bodyPr/>
        <a:lstStyle/>
        <a:p>
          <a:endParaRPr lang="en-US" sz="2000"/>
        </a:p>
      </dgm:t>
    </dgm:pt>
    <dgm:pt modelId="{A6ECC4A2-0E8E-4744-A956-9271FE01362E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US" sz="2000" dirty="0" smtClean="0"/>
            <a:t>Provide only enough detail to be easily understood </a:t>
          </a:r>
          <a:endParaRPr lang="en-US" sz="2000" dirty="0"/>
        </a:p>
      </dgm:t>
    </dgm:pt>
    <dgm:pt modelId="{6766F4B8-814E-CD40-BEFC-018CDADACEE9}" type="parTrans" cxnId="{772753CB-39E5-B64D-B50F-EB6C880BB163}">
      <dgm:prSet/>
      <dgm:spPr/>
      <dgm:t>
        <a:bodyPr/>
        <a:lstStyle/>
        <a:p>
          <a:endParaRPr lang="en-US" sz="2000"/>
        </a:p>
      </dgm:t>
    </dgm:pt>
    <dgm:pt modelId="{196B0CEE-F22A-1648-BB6B-AD9C4213BF12}" type="sibTrans" cxnId="{772753CB-39E5-B64D-B50F-EB6C880BB163}">
      <dgm:prSet custT="1"/>
      <dgm:spPr/>
      <dgm:t>
        <a:bodyPr/>
        <a:lstStyle/>
        <a:p>
          <a:endParaRPr lang="en-US" sz="2000"/>
        </a:p>
      </dgm:t>
    </dgm:pt>
    <dgm:pt modelId="{31DCFCAC-8750-344F-8013-BEA15D7AEBC1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US" sz="2000" dirty="0" smtClean="0"/>
            <a:t>Highlight public benefits, outcomes, payoffs </a:t>
          </a:r>
          <a:endParaRPr lang="en-US" sz="2000" dirty="0"/>
        </a:p>
      </dgm:t>
    </dgm:pt>
    <dgm:pt modelId="{CDA1DAA7-44E6-A247-9F12-E3CB978362E0}" type="parTrans" cxnId="{E494BAA2-B65B-EE4E-A0F5-1EC63CB326A0}">
      <dgm:prSet/>
      <dgm:spPr/>
      <dgm:t>
        <a:bodyPr/>
        <a:lstStyle/>
        <a:p>
          <a:endParaRPr lang="en-US" sz="2000"/>
        </a:p>
      </dgm:t>
    </dgm:pt>
    <dgm:pt modelId="{E65D0DFB-57FA-634C-BC34-8155C1D55037}" type="sibTrans" cxnId="{E494BAA2-B65B-EE4E-A0F5-1EC63CB326A0}">
      <dgm:prSet/>
      <dgm:spPr/>
      <dgm:t>
        <a:bodyPr/>
        <a:lstStyle/>
        <a:p>
          <a:endParaRPr lang="en-US" sz="2000"/>
        </a:p>
      </dgm:t>
    </dgm:pt>
    <dgm:pt modelId="{17633805-9065-5B46-B138-3E3C6E799010}" type="pres">
      <dgm:prSet presAssocID="{E7A618DD-4063-604C-B260-980F076F782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691869-C5AE-834B-8654-CF7F46ADC707}" type="pres">
      <dgm:prSet presAssocID="{E7A618DD-4063-604C-B260-980F076F7827}" presName="dummyMaxCanvas" presStyleCnt="0">
        <dgm:presLayoutVars/>
      </dgm:prSet>
      <dgm:spPr/>
    </dgm:pt>
    <dgm:pt modelId="{99DBF951-E564-DD45-8EDB-3552664DB22D}" type="pres">
      <dgm:prSet presAssocID="{E7A618DD-4063-604C-B260-980F076F7827}" presName="FiveNodes_1" presStyleLbl="node1" presStyleIdx="0" presStyleCnt="5" custScaleY="115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A0D56-00FF-7048-BB03-33EC2E103082}" type="pres">
      <dgm:prSet presAssocID="{E7A618DD-4063-604C-B260-980F076F782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E5DB2-B119-E042-B59E-1FF72488887C}" type="pres">
      <dgm:prSet presAssocID="{E7A618DD-4063-604C-B260-980F076F7827}" presName="FiveNodes_3" presStyleLbl="node1" presStyleIdx="2" presStyleCnt="5" custScaleY="115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FF991-86A2-4E4F-A3F6-FE61C0AD98B6}" type="pres">
      <dgm:prSet presAssocID="{E7A618DD-4063-604C-B260-980F076F782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46C52-9684-3C4A-8823-31F465DA17B0}" type="pres">
      <dgm:prSet presAssocID="{E7A618DD-4063-604C-B260-980F076F782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C398B-1E19-024F-B211-B3C3049F3A70}" type="pres">
      <dgm:prSet presAssocID="{E7A618DD-4063-604C-B260-980F076F782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B7D43-0BB8-BE4B-9D7D-5DBA2E5F4803}" type="pres">
      <dgm:prSet presAssocID="{E7A618DD-4063-604C-B260-980F076F782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15D3F-BD80-3646-86E3-1FCF4E140762}" type="pres">
      <dgm:prSet presAssocID="{E7A618DD-4063-604C-B260-980F076F782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CE843-A01A-CB4A-9E54-8EADDB5BC4ED}" type="pres">
      <dgm:prSet presAssocID="{E7A618DD-4063-604C-B260-980F076F782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37120-80D4-C84E-8C38-49C015685FC9}" type="pres">
      <dgm:prSet presAssocID="{E7A618DD-4063-604C-B260-980F076F782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310B2-397D-D74F-A6A1-B8EF07A5EAD9}" type="pres">
      <dgm:prSet presAssocID="{E7A618DD-4063-604C-B260-980F076F782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48666-5745-644D-9BDA-F4CFB593404A}" type="pres">
      <dgm:prSet presAssocID="{E7A618DD-4063-604C-B260-980F076F782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C8693-A221-D34B-AE47-D2454FC402FF}" type="pres">
      <dgm:prSet presAssocID="{E7A618DD-4063-604C-B260-980F076F782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6C681-1BC8-3D44-A071-3B0B14FC93F8}" type="pres">
      <dgm:prSet presAssocID="{E7A618DD-4063-604C-B260-980F076F782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DD74EF-5118-4278-B99E-C7E52B715869}" type="presOf" srcId="{9EAAF319-842F-8A4E-B7E6-6F9D39539ADB}" destId="{AD2B7D43-0BB8-BE4B-9D7D-5DBA2E5F4803}" srcOrd="0" destOrd="0" presId="urn:microsoft.com/office/officeart/2005/8/layout/vProcess5"/>
    <dgm:cxn modelId="{99344A34-3474-4D95-A9D9-DA4CE0AC7F8F}" type="presOf" srcId="{518A6943-47BD-1E41-9E1A-39E97AF17339}" destId="{572A0D56-00FF-7048-BB03-33EC2E103082}" srcOrd="0" destOrd="0" presId="urn:microsoft.com/office/officeart/2005/8/layout/vProcess5"/>
    <dgm:cxn modelId="{148DC6D7-D956-F94B-81F4-EE88F62A670F}" srcId="{E7A618DD-4063-604C-B260-980F076F7827}" destId="{EB0CDC99-B43B-814C-86FA-29F946944032}" srcOrd="2" destOrd="0" parTransId="{D5261D49-3E5E-9948-8C1C-421774BB41E4}" sibTransId="{891E7C62-E90B-B846-9D44-0C6543E4E62A}"/>
    <dgm:cxn modelId="{F7D9F9F1-E093-4AED-B723-00E16E607E9B}" type="presOf" srcId="{6091D387-0886-694A-8E49-B6E754017E5F}" destId="{F6637120-80D4-C84E-8C38-49C015685FC9}" srcOrd="1" destOrd="0" presId="urn:microsoft.com/office/officeart/2005/8/layout/vProcess5"/>
    <dgm:cxn modelId="{D2EFA376-B4F3-4E42-A521-4928843E3AD6}" type="presOf" srcId="{EB0CDC99-B43B-814C-86FA-29F946944032}" destId="{591E5DB2-B119-E042-B59E-1FF72488887C}" srcOrd="0" destOrd="0" presId="urn:microsoft.com/office/officeart/2005/8/layout/vProcess5"/>
    <dgm:cxn modelId="{74283D57-A5A9-4BFC-8611-074D98990BEA}" type="presOf" srcId="{31DCFCAC-8750-344F-8013-BEA15D7AEBC1}" destId="{06E6C681-1BC8-3D44-A071-3B0B14FC93F8}" srcOrd="1" destOrd="0" presId="urn:microsoft.com/office/officeart/2005/8/layout/vProcess5"/>
    <dgm:cxn modelId="{7122B46F-046D-4634-B0D4-EB8AE29E6F95}" type="presOf" srcId="{A6ECC4A2-0E8E-4744-A956-9271FE01362E}" destId="{12BFF991-86A2-4E4F-A3F6-FE61C0AD98B6}" srcOrd="0" destOrd="0" presId="urn:microsoft.com/office/officeart/2005/8/layout/vProcess5"/>
    <dgm:cxn modelId="{772753CB-39E5-B64D-B50F-EB6C880BB163}" srcId="{E7A618DD-4063-604C-B260-980F076F7827}" destId="{A6ECC4A2-0E8E-4744-A956-9271FE01362E}" srcOrd="3" destOrd="0" parTransId="{6766F4B8-814E-CD40-BEFC-018CDADACEE9}" sibTransId="{196B0CEE-F22A-1648-BB6B-AD9C4213BF12}"/>
    <dgm:cxn modelId="{2478432F-54AE-453F-ADBD-3350ED4679AC}" type="presOf" srcId="{EB0CDC99-B43B-814C-86FA-29F946944032}" destId="{AA848666-5745-644D-9BDA-F4CFB593404A}" srcOrd="1" destOrd="0" presId="urn:microsoft.com/office/officeart/2005/8/layout/vProcess5"/>
    <dgm:cxn modelId="{E494BAA2-B65B-EE4E-A0F5-1EC63CB326A0}" srcId="{E7A618DD-4063-604C-B260-980F076F7827}" destId="{31DCFCAC-8750-344F-8013-BEA15D7AEBC1}" srcOrd="4" destOrd="0" parTransId="{CDA1DAA7-44E6-A247-9F12-E3CB978362E0}" sibTransId="{E65D0DFB-57FA-634C-BC34-8155C1D55037}"/>
    <dgm:cxn modelId="{F4C41193-97E9-4406-B35D-C883B82C9A70}" type="presOf" srcId="{89B631B7-F9EE-744E-A141-91E2F15BAAC5}" destId="{8F8C398B-1E19-024F-B211-B3C3049F3A70}" srcOrd="0" destOrd="0" presId="urn:microsoft.com/office/officeart/2005/8/layout/vProcess5"/>
    <dgm:cxn modelId="{5922294D-A255-4D61-A6AE-094C12615FDC}" type="presOf" srcId="{518A6943-47BD-1E41-9E1A-39E97AF17339}" destId="{412310B2-397D-D74F-A6A1-B8EF07A5EAD9}" srcOrd="1" destOrd="0" presId="urn:microsoft.com/office/officeart/2005/8/layout/vProcess5"/>
    <dgm:cxn modelId="{F92F8572-0AF3-A44E-9772-698AC446FE5B}" srcId="{E7A618DD-4063-604C-B260-980F076F7827}" destId="{518A6943-47BD-1E41-9E1A-39E97AF17339}" srcOrd="1" destOrd="0" parTransId="{18EF19E5-859B-BD4C-9735-A343E13DC0FF}" sibTransId="{9EAAF319-842F-8A4E-B7E6-6F9D39539ADB}"/>
    <dgm:cxn modelId="{DA139DF2-033C-45AF-B1EB-456AC127270B}" type="presOf" srcId="{196B0CEE-F22A-1648-BB6B-AD9C4213BF12}" destId="{7D5CE843-A01A-CB4A-9E54-8EADDB5BC4ED}" srcOrd="0" destOrd="0" presId="urn:microsoft.com/office/officeart/2005/8/layout/vProcess5"/>
    <dgm:cxn modelId="{1D3DA807-A9E9-4C43-9CFA-8E475350E51D}" srcId="{E7A618DD-4063-604C-B260-980F076F7827}" destId="{6091D387-0886-694A-8E49-B6E754017E5F}" srcOrd="0" destOrd="0" parTransId="{828600AC-9C62-544D-BB85-361A1D4254CE}" sibTransId="{89B631B7-F9EE-744E-A141-91E2F15BAAC5}"/>
    <dgm:cxn modelId="{C02043C6-BBA7-435D-897B-BB7862C1736E}" type="presOf" srcId="{A6ECC4A2-0E8E-4744-A956-9271FE01362E}" destId="{9BCC8693-A221-D34B-AE47-D2454FC402FF}" srcOrd="1" destOrd="0" presId="urn:microsoft.com/office/officeart/2005/8/layout/vProcess5"/>
    <dgm:cxn modelId="{F0A99979-4EE2-49DB-B77C-86456E839EE0}" type="presOf" srcId="{6091D387-0886-694A-8E49-B6E754017E5F}" destId="{99DBF951-E564-DD45-8EDB-3552664DB22D}" srcOrd="0" destOrd="0" presId="urn:microsoft.com/office/officeart/2005/8/layout/vProcess5"/>
    <dgm:cxn modelId="{A18920C3-3E13-4449-A6F3-14B15C7C238D}" type="presOf" srcId="{E7A618DD-4063-604C-B260-980F076F7827}" destId="{17633805-9065-5B46-B138-3E3C6E799010}" srcOrd="0" destOrd="0" presId="urn:microsoft.com/office/officeart/2005/8/layout/vProcess5"/>
    <dgm:cxn modelId="{79ADA759-02CC-4BFF-A2E6-B2568BC7DD2D}" type="presOf" srcId="{31DCFCAC-8750-344F-8013-BEA15D7AEBC1}" destId="{52446C52-9684-3C4A-8823-31F465DA17B0}" srcOrd="0" destOrd="0" presId="urn:microsoft.com/office/officeart/2005/8/layout/vProcess5"/>
    <dgm:cxn modelId="{A5925833-E231-4FAC-A71D-7B228D3AD0F8}" type="presOf" srcId="{891E7C62-E90B-B846-9D44-0C6543E4E62A}" destId="{2BB15D3F-BD80-3646-86E3-1FCF4E140762}" srcOrd="0" destOrd="0" presId="urn:microsoft.com/office/officeart/2005/8/layout/vProcess5"/>
    <dgm:cxn modelId="{D5B042A0-6CF8-4354-9770-AEC63D127812}" type="presParOf" srcId="{17633805-9065-5B46-B138-3E3C6E799010}" destId="{54691869-C5AE-834B-8654-CF7F46ADC707}" srcOrd="0" destOrd="0" presId="urn:microsoft.com/office/officeart/2005/8/layout/vProcess5"/>
    <dgm:cxn modelId="{EA199409-5F7C-4E59-8973-DEC60C20409B}" type="presParOf" srcId="{17633805-9065-5B46-B138-3E3C6E799010}" destId="{99DBF951-E564-DD45-8EDB-3552664DB22D}" srcOrd="1" destOrd="0" presId="urn:microsoft.com/office/officeart/2005/8/layout/vProcess5"/>
    <dgm:cxn modelId="{03767EFD-C6A2-4D15-8814-26074F7E9A58}" type="presParOf" srcId="{17633805-9065-5B46-B138-3E3C6E799010}" destId="{572A0D56-00FF-7048-BB03-33EC2E103082}" srcOrd="2" destOrd="0" presId="urn:microsoft.com/office/officeart/2005/8/layout/vProcess5"/>
    <dgm:cxn modelId="{1379293E-B42C-4426-8778-099132B14781}" type="presParOf" srcId="{17633805-9065-5B46-B138-3E3C6E799010}" destId="{591E5DB2-B119-E042-B59E-1FF72488887C}" srcOrd="3" destOrd="0" presId="urn:microsoft.com/office/officeart/2005/8/layout/vProcess5"/>
    <dgm:cxn modelId="{0218E26F-A5EB-444A-8F9B-E00ADC93D1AE}" type="presParOf" srcId="{17633805-9065-5B46-B138-3E3C6E799010}" destId="{12BFF991-86A2-4E4F-A3F6-FE61C0AD98B6}" srcOrd="4" destOrd="0" presId="urn:microsoft.com/office/officeart/2005/8/layout/vProcess5"/>
    <dgm:cxn modelId="{E7D8D536-BDE5-4B89-8F3A-A1AF90A6E610}" type="presParOf" srcId="{17633805-9065-5B46-B138-3E3C6E799010}" destId="{52446C52-9684-3C4A-8823-31F465DA17B0}" srcOrd="5" destOrd="0" presId="urn:microsoft.com/office/officeart/2005/8/layout/vProcess5"/>
    <dgm:cxn modelId="{96479EC3-85ED-42F5-AC52-92C7B9798FC2}" type="presParOf" srcId="{17633805-9065-5B46-B138-3E3C6E799010}" destId="{8F8C398B-1E19-024F-B211-B3C3049F3A70}" srcOrd="6" destOrd="0" presId="urn:microsoft.com/office/officeart/2005/8/layout/vProcess5"/>
    <dgm:cxn modelId="{5757B671-C142-4286-BC8D-FB061110AE0B}" type="presParOf" srcId="{17633805-9065-5B46-B138-3E3C6E799010}" destId="{AD2B7D43-0BB8-BE4B-9D7D-5DBA2E5F4803}" srcOrd="7" destOrd="0" presId="urn:microsoft.com/office/officeart/2005/8/layout/vProcess5"/>
    <dgm:cxn modelId="{3D679711-B1A3-47D8-9B32-14F29A2CC9BB}" type="presParOf" srcId="{17633805-9065-5B46-B138-3E3C6E799010}" destId="{2BB15D3F-BD80-3646-86E3-1FCF4E140762}" srcOrd="8" destOrd="0" presId="urn:microsoft.com/office/officeart/2005/8/layout/vProcess5"/>
    <dgm:cxn modelId="{7C2F1E2B-9294-4ED8-B3D3-B7F5C3FD1D07}" type="presParOf" srcId="{17633805-9065-5B46-B138-3E3C6E799010}" destId="{7D5CE843-A01A-CB4A-9E54-8EADDB5BC4ED}" srcOrd="9" destOrd="0" presId="urn:microsoft.com/office/officeart/2005/8/layout/vProcess5"/>
    <dgm:cxn modelId="{E79DE657-5CC6-4618-88B8-A32D2C01207F}" type="presParOf" srcId="{17633805-9065-5B46-B138-3E3C6E799010}" destId="{F6637120-80D4-C84E-8C38-49C015685FC9}" srcOrd="10" destOrd="0" presId="urn:microsoft.com/office/officeart/2005/8/layout/vProcess5"/>
    <dgm:cxn modelId="{CA58BBB5-2F44-4292-8611-16FDA65F72E2}" type="presParOf" srcId="{17633805-9065-5B46-B138-3E3C6E799010}" destId="{412310B2-397D-D74F-A6A1-B8EF07A5EAD9}" srcOrd="11" destOrd="0" presId="urn:microsoft.com/office/officeart/2005/8/layout/vProcess5"/>
    <dgm:cxn modelId="{14DEC993-9469-4BA2-8B3F-530C9CF7544C}" type="presParOf" srcId="{17633805-9065-5B46-B138-3E3C6E799010}" destId="{AA848666-5745-644D-9BDA-F4CFB593404A}" srcOrd="12" destOrd="0" presId="urn:microsoft.com/office/officeart/2005/8/layout/vProcess5"/>
    <dgm:cxn modelId="{2BCAD02C-300A-42D6-A07B-D9312D2FB9CD}" type="presParOf" srcId="{17633805-9065-5B46-B138-3E3C6E799010}" destId="{9BCC8693-A221-D34B-AE47-D2454FC402FF}" srcOrd="13" destOrd="0" presId="urn:microsoft.com/office/officeart/2005/8/layout/vProcess5"/>
    <dgm:cxn modelId="{2036D71A-7D9E-4DF3-B133-5F0A14ECCBAE}" type="presParOf" srcId="{17633805-9065-5B46-B138-3E3C6E799010}" destId="{06E6C681-1BC8-3D44-A071-3B0B14FC93F8}" srcOrd="14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BF951-E564-DD45-8EDB-3552664DB22D}">
      <dsp:nvSpPr>
        <dsp:cNvPr id="0" name=""/>
        <dsp:cNvSpPr/>
      </dsp:nvSpPr>
      <dsp:spPr>
        <a:xfrm>
          <a:off x="0" y="-35814"/>
          <a:ext cx="6395466" cy="106223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Provide </a:t>
          </a:r>
          <a:r>
            <a:rPr lang="en-US" sz="2000" u="sng" kern="1200" dirty="0" smtClean="0"/>
            <a:t>quantifiable</a:t>
          </a:r>
          <a:r>
            <a:rPr lang="en-US" sz="2000" kern="1200" dirty="0" smtClean="0"/>
            <a:t> evidence of change or difference the program made—money, health, environment, jobs)</a:t>
          </a:r>
          <a:endParaRPr lang="en-US" sz="2000" kern="1200" dirty="0"/>
        </a:p>
      </dsp:txBody>
      <dsp:txXfrm>
        <a:off x="31112" y="-4702"/>
        <a:ext cx="5287911" cy="1000006"/>
      </dsp:txXfrm>
    </dsp:sp>
    <dsp:sp modelId="{572A0D56-00FF-7048-BB03-33EC2E103082}">
      <dsp:nvSpPr>
        <dsp:cNvPr id="0" name=""/>
        <dsp:cNvSpPr/>
      </dsp:nvSpPr>
      <dsp:spPr>
        <a:xfrm>
          <a:off x="477583" y="1082421"/>
          <a:ext cx="6395466" cy="91897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Give other evidence, e.g., trends, expectations, anecdotes, </a:t>
          </a:r>
          <a:r>
            <a:rPr lang="en-US" sz="2000" i="1" kern="1200" smtClean="0"/>
            <a:t>logical inference</a:t>
          </a:r>
          <a:r>
            <a:rPr lang="en-US" sz="2000" kern="1200" smtClean="0"/>
            <a:t> </a:t>
          </a:r>
          <a:endParaRPr lang="en-US" sz="2000" kern="1200"/>
        </a:p>
      </dsp:txBody>
      <dsp:txXfrm>
        <a:off x="504499" y="1109337"/>
        <a:ext cx="5266718" cy="865140"/>
      </dsp:txXfrm>
    </dsp:sp>
    <dsp:sp modelId="{591E5DB2-B119-E042-B59E-1FF72488887C}">
      <dsp:nvSpPr>
        <dsp:cNvPr id="0" name=""/>
        <dsp:cNvSpPr/>
      </dsp:nvSpPr>
      <dsp:spPr>
        <a:xfrm>
          <a:off x="955166" y="2057399"/>
          <a:ext cx="6395466" cy="1062230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Realistically project potential benefit for work in progress or work whose impact is more long term </a:t>
          </a:r>
          <a:endParaRPr lang="en-US" sz="2000" kern="1200" dirty="0"/>
        </a:p>
      </dsp:txBody>
      <dsp:txXfrm>
        <a:off x="986278" y="2088511"/>
        <a:ext cx="5258326" cy="1000006"/>
      </dsp:txXfrm>
    </dsp:sp>
    <dsp:sp modelId="{12BFF991-86A2-4E4F-A3F6-FE61C0AD98B6}">
      <dsp:nvSpPr>
        <dsp:cNvPr id="0" name=""/>
        <dsp:cNvSpPr/>
      </dsp:nvSpPr>
      <dsp:spPr>
        <a:xfrm>
          <a:off x="1432750" y="3175635"/>
          <a:ext cx="6395466" cy="91897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Provide only enough detail to be easily understood </a:t>
          </a:r>
          <a:endParaRPr lang="en-US" sz="2000" kern="1200" dirty="0"/>
        </a:p>
      </dsp:txBody>
      <dsp:txXfrm>
        <a:off x="1459666" y="3202551"/>
        <a:ext cx="5266718" cy="865139"/>
      </dsp:txXfrm>
    </dsp:sp>
    <dsp:sp modelId="{52446C52-9684-3C4A-8823-31F465DA17B0}">
      <dsp:nvSpPr>
        <dsp:cNvPr id="0" name=""/>
        <dsp:cNvSpPr/>
      </dsp:nvSpPr>
      <dsp:spPr>
        <a:xfrm>
          <a:off x="1910333" y="4222242"/>
          <a:ext cx="6395466" cy="918972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Highlight public benefits, outcomes, payoffs </a:t>
          </a:r>
          <a:endParaRPr lang="en-US" sz="2000" kern="1200" dirty="0"/>
        </a:p>
      </dsp:txBody>
      <dsp:txXfrm>
        <a:off x="1937249" y="4249158"/>
        <a:ext cx="5266718" cy="865140"/>
      </dsp:txXfrm>
    </dsp:sp>
    <dsp:sp modelId="{8F8C398B-1E19-024F-B211-B3C3049F3A70}">
      <dsp:nvSpPr>
        <dsp:cNvPr id="0" name=""/>
        <dsp:cNvSpPr/>
      </dsp:nvSpPr>
      <dsp:spPr>
        <a:xfrm>
          <a:off x="5798134" y="707174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932533" y="707174"/>
        <a:ext cx="328533" cy="449492"/>
      </dsp:txXfrm>
    </dsp:sp>
    <dsp:sp modelId="{AD2B7D43-0BB8-BE4B-9D7D-5DBA2E5F4803}">
      <dsp:nvSpPr>
        <dsp:cNvPr id="0" name=""/>
        <dsp:cNvSpPr/>
      </dsp:nvSpPr>
      <dsp:spPr>
        <a:xfrm>
          <a:off x="6275717" y="1753781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410116" y="1753781"/>
        <a:ext cx="328533" cy="449492"/>
      </dsp:txXfrm>
    </dsp:sp>
    <dsp:sp modelId="{2BB15D3F-BD80-3646-86E3-1FCF4E140762}">
      <dsp:nvSpPr>
        <dsp:cNvPr id="0" name=""/>
        <dsp:cNvSpPr/>
      </dsp:nvSpPr>
      <dsp:spPr>
        <a:xfrm>
          <a:off x="6753301" y="2785072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887700" y="2785072"/>
        <a:ext cx="328533" cy="449492"/>
      </dsp:txXfrm>
    </dsp:sp>
    <dsp:sp modelId="{7D5CE843-A01A-CB4A-9E54-8EADDB5BC4ED}">
      <dsp:nvSpPr>
        <dsp:cNvPr id="0" name=""/>
        <dsp:cNvSpPr/>
      </dsp:nvSpPr>
      <dsp:spPr>
        <a:xfrm>
          <a:off x="7230884" y="3841890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365283" y="3841890"/>
        <a:ext cx="328533" cy="449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D64FC-074B-4A43-8C22-2606F0D437CC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31242-2D74-496D-9C61-5555FAA36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0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5112"/>
            <a:ext cx="5029200" cy="4112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71" tIns="45885" rIns="91771" bIns="45885"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_________________________________________________________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_________________________________________________________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_________________________________________________________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_________________________________________________________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_________________________________________________________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_________________________________________________________</a:t>
            </a:r>
          </a:p>
          <a:p>
            <a:pPr eaLnBrk="1" hangingPunct="1"/>
            <a:endParaRPr lang="en-US" smtClean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990600" y="4572796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96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66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How the Logic</a:t>
            </a:r>
            <a:r>
              <a:rPr lang="en-US" baseline="0" dirty="0" smtClean="0"/>
              <a:t> Model works. Basically, it is SCIENTIFIC METHOD adapted for EXTENSION EDUCATION.</a:t>
            </a: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6D22FA-78C7-4149-88A4-AC523545BD70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4772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9423"/>
            <a:ext cx="4591050" cy="3453479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373772"/>
            <a:ext cx="5048250" cy="40680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808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big difference is from OUTCOMES rather than OUTPUTS.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218607-DAF4-412B-B3EA-99A50B4B16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7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8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2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50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2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5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8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2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2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3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8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67E3-E49D-4240-819A-A1380E7DC85E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DAD9E-ABA9-4980-8F6C-0918D89ED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6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Why now?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New requirement for all RACs in the next Request for Applications (RFA)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Improve communications among all participants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Increased need to identify impacts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Communicate the effectiveness of the RAC programs to the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0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524000" y="4267200"/>
            <a:ext cx="541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9999"/>
                </a:solidFill>
              </a:rPr>
              <a:t>A logic model is your program ROAD MAP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810000" y="914400"/>
            <a:ext cx="4419600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/>
              <a:t>Where are you going?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i="1"/>
              <a:t>How will you get there?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i="1"/>
              <a:t>What will tell you that you’ve arrived?  </a:t>
            </a:r>
            <a:r>
              <a:rPr lang="en-US" sz="2800"/>
              <a:t>  </a:t>
            </a: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3076" name="Picture 31" descr="bd06663_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990600"/>
            <a:ext cx="2157413" cy="2133600"/>
          </a:xfrm>
          <a:noFill/>
        </p:spPr>
      </p:pic>
      <p:pic>
        <p:nvPicPr>
          <p:cNvPr id="3077" name="Picture 34" descr="BD05735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733800"/>
            <a:ext cx="1619061" cy="1845398"/>
          </a:xfrm>
          <a:noFill/>
        </p:spPr>
      </p:pic>
      <p:sp>
        <p:nvSpPr>
          <p:cNvPr id="3078" name="Text Box 38"/>
          <p:cNvSpPr txBox="1">
            <a:spLocks noChangeArrowheads="1"/>
          </p:cNvSpPr>
          <p:nvPr/>
        </p:nvSpPr>
        <p:spPr bwMode="auto">
          <a:xfrm>
            <a:off x="3260725" y="5141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772400" cy="4754563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Logic model is a…</a:t>
            </a:r>
          </a:p>
          <a:p>
            <a:pPr marL="685800" indent="-228600">
              <a:buFont typeface="Arial" pitchFamily="34" charset="0"/>
              <a:buChar char="•"/>
              <a:defRPr/>
            </a:pPr>
            <a:r>
              <a:rPr lang="en-US" dirty="0" smtClean="0"/>
              <a:t>Picture of your program or intervention</a:t>
            </a:r>
          </a:p>
          <a:p>
            <a:pPr marL="685800" indent="-228600">
              <a:buFont typeface="Arial" pitchFamily="34" charset="0"/>
              <a:buChar char="•"/>
              <a:defRPr/>
            </a:pPr>
            <a:r>
              <a:rPr lang="en-US" dirty="0" smtClean="0"/>
              <a:t>Graphic representation of the “theory of action” – what is invested, what is done, and what results</a:t>
            </a:r>
          </a:p>
          <a:p>
            <a:pPr marL="685800" indent="-228600">
              <a:buFont typeface="Arial" pitchFamily="34" charset="0"/>
              <a:buChar char="•"/>
              <a:defRPr/>
            </a:pPr>
            <a:r>
              <a:rPr lang="en-US" dirty="0" smtClean="0"/>
              <a:t>Core of planning and evaluation</a:t>
            </a:r>
            <a:endParaRPr lang="en-US" dirty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09600" y="4724400"/>
            <a:ext cx="838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a common framework for your work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7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9965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Logic Model</a:t>
            </a:r>
          </a:p>
        </p:txBody>
      </p:sp>
      <p:pic>
        <p:nvPicPr>
          <p:cNvPr id="3" name="Picture 4" descr="LM_pdande-cor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395937"/>
            <a:ext cx="8229600" cy="50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5900022" y="501878"/>
            <a:ext cx="1686680" cy="1555522"/>
            <a:chOff x="5900022" y="501878"/>
            <a:chExt cx="1686680" cy="1555522"/>
          </a:xfrm>
        </p:grpSpPr>
        <p:sp>
          <p:nvSpPr>
            <p:cNvPr id="2" name="TextBox 1"/>
            <p:cNvSpPr txBox="1"/>
            <p:nvPr/>
          </p:nvSpPr>
          <p:spPr>
            <a:xfrm rot="18960000">
              <a:off x="5900022" y="501878"/>
              <a:ext cx="16866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Knowledge Gain</a:t>
              </a:r>
              <a:endParaRPr lang="en-US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" name="Straight Arrow Connector 6"/>
            <p:cNvCxnSpPr>
              <a:stCxn id="2" idx="1"/>
            </p:cNvCxnSpPr>
            <p:nvPr/>
          </p:nvCxnSpPr>
          <p:spPr>
            <a:xfrm>
              <a:off x="6136714" y="1256988"/>
              <a:ext cx="0" cy="80041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657323" y="449396"/>
            <a:ext cx="1869423" cy="1608004"/>
            <a:chOff x="6657323" y="449396"/>
            <a:chExt cx="1869423" cy="1608004"/>
          </a:xfrm>
        </p:grpSpPr>
        <p:sp>
          <p:nvSpPr>
            <p:cNvPr id="4" name="TextBox 3"/>
            <p:cNvSpPr txBox="1"/>
            <p:nvPr/>
          </p:nvSpPr>
          <p:spPr>
            <a:xfrm rot="18960000">
              <a:off x="6657323" y="449396"/>
              <a:ext cx="1869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Behavior Changes</a:t>
              </a:r>
              <a:endParaRPr lang="en-US" sz="16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Arrow Connector 8"/>
            <p:cNvCxnSpPr>
              <a:stCxn id="4" idx="1"/>
            </p:cNvCxnSpPr>
            <p:nvPr/>
          </p:nvCxnSpPr>
          <p:spPr>
            <a:xfrm>
              <a:off x="6919659" y="1267978"/>
              <a:ext cx="0" cy="789422"/>
            </a:xfrm>
            <a:prstGeom prst="straightConnector1">
              <a:avLst/>
            </a:prstGeom>
            <a:ln>
              <a:solidFill>
                <a:srgbClr val="66FF3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467381" y="481786"/>
            <a:ext cx="1925527" cy="1575614"/>
            <a:chOff x="7467381" y="481786"/>
            <a:chExt cx="1925527" cy="1575614"/>
          </a:xfrm>
        </p:grpSpPr>
        <p:sp>
          <p:nvSpPr>
            <p:cNvPr id="5" name="TextBox 4"/>
            <p:cNvSpPr txBox="1"/>
            <p:nvPr/>
          </p:nvSpPr>
          <p:spPr>
            <a:xfrm rot="18960000">
              <a:off x="7467381" y="481786"/>
              <a:ext cx="19255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Condition Changes</a:t>
              </a:r>
              <a:endPara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" name="Straight Arrow Connector 9"/>
            <p:cNvCxnSpPr>
              <a:stCxn id="5" idx="1"/>
            </p:cNvCxnSpPr>
            <p:nvPr/>
          </p:nvCxnSpPr>
          <p:spPr>
            <a:xfrm>
              <a:off x="7737590" y="1319855"/>
              <a:ext cx="0" cy="73754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990599" y="76200"/>
            <a:ext cx="3456570" cy="2286000"/>
            <a:chOff x="990599" y="76200"/>
            <a:chExt cx="3456570" cy="2286000"/>
          </a:xfrm>
        </p:grpSpPr>
        <p:sp>
          <p:nvSpPr>
            <p:cNvPr id="15" name="TextBox 14"/>
            <p:cNvSpPr txBox="1"/>
            <p:nvPr/>
          </p:nvSpPr>
          <p:spPr>
            <a:xfrm>
              <a:off x="2286000" y="76200"/>
              <a:ext cx="21611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Action Plan</a:t>
              </a:r>
              <a:endPara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Curved Right Arrow 5"/>
            <p:cNvSpPr/>
            <p:nvPr/>
          </p:nvSpPr>
          <p:spPr>
            <a:xfrm>
              <a:off x="990599" y="209490"/>
              <a:ext cx="1187335" cy="2152710"/>
            </a:xfrm>
            <a:prstGeom prst="curved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356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2782888"/>
            <a:ext cx="1285875" cy="4000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</a:rPr>
              <a:t>INPUTS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478088" y="2782888"/>
            <a:ext cx="2573337" cy="400050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OUTPUTS</a:t>
            </a: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480050" y="2782888"/>
            <a:ext cx="3359150" cy="400050"/>
          </a:xfrm>
          <a:prstGeom prst="rect">
            <a:avLst/>
          </a:pr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OUTCOMES</a:t>
            </a: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33438" y="3440113"/>
            <a:ext cx="1214437" cy="8461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400"/>
          </a:p>
          <a:p>
            <a:pPr algn="ctr">
              <a:spcBef>
                <a:spcPct val="50000"/>
              </a:spcBef>
            </a:pPr>
            <a:r>
              <a:rPr lang="en-US" sz="1400"/>
              <a:t>Program investments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478088" y="3440113"/>
            <a:ext cx="1000125" cy="9604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400"/>
          </a:p>
          <a:p>
            <a:pPr algn="ctr">
              <a:spcBef>
                <a:spcPct val="50000"/>
              </a:spcBef>
            </a:pPr>
            <a:r>
              <a:rPr lang="en-US" sz="1400"/>
              <a:t>Activities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763963" y="3440113"/>
            <a:ext cx="1287462" cy="9604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400"/>
          </a:p>
          <a:p>
            <a:pPr algn="ctr">
              <a:spcBef>
                <a:spcPct val="50000"/>
              </a:spcBef>
            </a:pPr>
            <a:r>
              <a:rPr lang="en-US" sz="1400"/>
              <a:t>Participation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480050" y="3440113"/>
            <a:ext cx="928688" cy="9604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400"/>
          </a:p>
          <a:p>
            <a:pPr algn="ctr">
              <a:spcBef>
                <a:spcPct val="50000"/>
              </a:spcBef>
            </a:pPr>
            <a:r>
              <a:rPr lang="en-US" sz="1400"/>
              <a:t>Short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694488" y="3440113"/>
            <a:ext cx="930275" cy="9604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400"/>
          </a:p>
          <a:p>
            <a:pPr algn="ctr">
              <a:spcBef>
                <a:spcPct val="50000"/>
              </a:spcBef>
            </a:pPr>
            <a:r>
              <a:rPr lang="en-US" sz="1400"/>
              <a:t>Medium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976313" y="4679950"/>
            <a:ext cx="92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What we invest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406650" y="4679950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What we do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906838" y="4679950"/>
            <a:ext cx="93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Who we reach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480050" y="4752975"/>
            <a:ext cx="3359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What results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7910513" y="3459163"/>
            <a:ext cx="928687" cy="8731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/>
              <a:t>Long-term</a:t>
            </a:r>
          </a:p>
          <a:p>
            <a:pPr algn="ctr">
              <a:spcBef>
                <a:spcPct val="50000"/>
              </a:spcBef>
            </a:pPr>
            <a:endParaRPr lang="en-US" sz="1400"/>
          </a:p>
        </p:txBody>
      </p:sp>
      <p:sp>
        <p:nvSpPr>
          <p:cNvPr id="15375" name="AutoShape 17"/>
          <p:cNvSpPr>
            <a:spLocks noChangeArrowheads="1"/>
          </p:cNvSpPr>
          <p:nvPr/>
        </p:nvSpPr>
        <p:spPr bwMode="auto">
          <a:xfrm>
            <a:off x="1295400" y="2419350"/>
            <a:ext cx="1897063" cy="947738"/>
          </a:xfrm>
          <a:prstGeom prst="curvedDownArrow">
            <a:avLst>
              <a:gd name="adj1" fmla="val 29274"/>
              <a:gd name="adj2" fmla="val 58548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utoShape 18"/>
          <p:cNvSpPr>
            <a:spLocks noChangeArrowheads="1"/>
          </p:cNvSpPr>
          <p:nvPr/>
        </p:nvSpPr>
        <p:spPr bwMode="auto">
          <a:xfrm>
            <a:off x="4267201" y="4495801"/>
            <a:ext cx="1943100" cy="565150"/>
          </a:xfrm>
          <a:prstGeom prst="curvedUpArrow">
            <a:avLst>
              <a:gd name="adj1" fmla="val 46755"/>
              <a:gd name="adj2" fmla="val 93521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AutoShape 19"/>
          <p:cNvSpPr>
            <a:spLocks noChangeArrowheads="1"/>
          </p:cNvSpPr>
          <p:nvPr/>
        </p:nvSpPr>
        <p:spPr bwMode="auto">
          <a:xfrm>
            <a:off x="5837238" y="2667000"/>
            <a:ext cx="1554162" cy="700088"/>
          </a:xfrm>
          <a:prstGeom prst="curvedDownArrow">
            <a:avLst>
              <a:gd name="adj1" fmla="val 36306"/>
              <a:gd name="adj2" fmla="val 72620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AutoShape 20"/>
          <p:cNvSpPr>
            <a:spLocks noChangeArrowheads="1"/>
          </p:cNvSpPr>
          <p:nvPr/>
        </p:nvSpPr>
        <p:spPr bwMode="auto">
          <a:xfrm rot="10800000">
            <a:off x="2620963" y="4460875"/>
            <a:ext cx="4859337" cy="949325"/>
          </a:xfrm>
          <a:prstGeom prst="curvedDownArrow">
            <a:avLst>
              <a:gd name="adj1" fmla="val 67041"/>
              <a:gd name="adj2" fmla="val 112873"/>
              <a:gd name="adj3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21"/>
          <p:cNvSpPr>
            <a:spLocks noChangeArrowheads="1"/>
          </p:cNvSpPr>
          <p:nvPr/>
        </p:nvSpPr>
        <p:spPr bwMode="auto">
          <a:xfrm>
            <a:off x="2906713" y="2419350"/>
            <a:ext cx="4789487" cy="947738"/>
          </a:xfrm>
          <a:prstGeom prst="curvedDownArrow">
            <a:avLst>
              <a:gd name="adj1" fmla="val 67175"/>
              <a:gd name="adj2" fmla="val 113099"/>
              <a:gd name="adj3" fmla="val 6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2362200" y="454747"/>
            <a:ext cx="434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Programs aren’t linear</a:t>
            </a:r>
          </a:p>
        </p:txBody>
      </p:sp>
      <p:sp>
        <p:nvSpPr>
          <p:cNvPr id="15381" name="Text Box 25"/>
          <p:cNvSpPr txBox="1">
            <a:spLocks noChangeArrowheads="1"/>
          </p:cNvSpPr>
          <p:nvPr/>
        </p:nvSpPr>
        <p:spPr bwMode="auto">
          <a:xfrm>
            <a:off x="914400" y="1219200"/>
            <a:ext cx="7239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Feedback loops and multi-dimensions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1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15376" grpId="0" animBg="1"/>
      <p:bldP spid="15377" grpId="0" animBg="1"/>
      <p:bldP spid="15378" grpId="0" animBg="1"/>
      <p:bldP spid="153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10668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Constructing logic models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241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3200" b="1" i="1" dirty="0" smtClean="0"/>
              <a:t>Begin with the end in mind…</a:t>
            </a:r>
          </a:p>
          <a:p>
            <a:pPr eaLnBrk="1" hangingPunct="1"/>
            <a:r>
              <a:rPr lang="en-US" sz="3200" dirty="0" smtClean="0"/>
              <a:t>Build them from right to left</a:t>
            </a:r>
          </a:p>
          <a:p>
            <a:pPr lvl="1" eaLnBrk="1" hangingPunct="1"/>
            <a:r>
              <a:rPr lang="en-US" sz="2800" dirty="0" smtClean="0"/>
              <a:t>That way even if you don’t finish you have the information for impact statements for every project</a:t>
            </a:r>
          </a:p>
          <a:p>
            <a:pPr eaLnBrk="1" hangingPunct="1"/>
            <a:r>
              <a:rPr lang="en-US" sz="3200" dirty="0" smtClean="0"/>
              <a:t>Build them for all your projects</a:t>
            </a:r>
          </a:p>
          <a:p>
            <a:pPr eaLnBrk="1" hangingPunct="1"/>
            <a:r>
              <a:rPr lang="en-US" sz="3200" dirty="0" smtClean="0"/>
              <a:t>Build them before the project begins</a:t>
            </a:r>
          </a:p>
          <a:p>
            <a:pPr lvl="1" eaLnBrk="1" hangingPunct="1"/>
            <a:r>
              <a:rPr lang="en-US" sz="2800" dirty="0" smtClean="0"/>
              <a:t>That way you get the data you need</a:t>
            </a:r>
          </a:p>
          <a:p>
            <a:pPr eaLnBrk="1" hangingPunct="1"/>
            <a:r>
              <a:rPr lang="en-US" sz="3200" dirty="0" smtClean="0"/>
              <a:t>Re-evaluate over time</a:t>
            </a:r>
          </a:p>
        </p:txBody>
      </p:sp>
      <p:pic>
        <p:nvPicPr>
          <p:cNvPr id="2050" name="Picture 2" descr="C:\Users\pattillo.IASTATE\AppData\Local\Microsoft\Windows\Temporary Internet Files\Content.IE5\TK6L6XNF\MP9001828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47800"/>
            <a:ext cx="22098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08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600200"/>
          </a:xfrm>
        </p:spPr>
        <p:txBody>
          <a:bodyPr/>
          <a:lstStyle/>
          <a:p>
            <a:r>
              <a:rPr lang="en-US" sz="3600" dirty="0" smtClean="0"/>
              <a:t>Summary View</a:t>
            </a:r>
            <a:endParaRPr lang="en-US" sz="36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2239963"/>
            <a:ext cx="1371600" cy="4699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INPUTS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43545" y="2249805"/>
            <a:ext cx="2819400" cy="51689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OUTPUTS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57800" y="2239963"/>
            <a:ext cx="3581400" cy="469900"/>
          </a:xfrm>
          <a:prstGeom prst="rect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andelGotDBol" pitchFamily="34" charset="0"/>
                <a:ea typeface="ＭＳ Ｐゴシック" pitchFamily="57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OUTCOMES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1676400" y="2286000"/>
            <a:ext cx="381000" cy="4270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4876800" y="2261394"/>
            <a:ext cx="381000" cy="4270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1676400" y="3078163"/>
            <a:ext cx="381000" cy="4270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200400" y="3078163"/>
            <a:ext cx="304800" cy="4270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4876800" y="3078163"/>
            <a:ext cx="381000" cy="4270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6248400" y="3078163"/>
            <a:ext cx="304800" cy="4270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7543800" y="3075708"/>
            <a:ext cx="304800" cy="4270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28600" y="2790442"/>
            <a:ext cx="1447800" cy="2296087"/>
            <a:chOff x="228600" y="2790442"/>
            <a:chExt cx="1447800" cy="2296087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04800" y="2790442"/>
              <a:ext cx="1371600" cy="1031051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 anchorCtr="1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dirty="0" smtClean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Investments</a:t>
              </a:r>
            </a:p>
            <a:p>
              <a:pPr algn="ctr">
                <a:spcBef>
                  <a:spcPct val="50000"/>
                </a:spcBef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600" y="3886200"/>
              <a:ext cx="1447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What we put into the program to develop it</a:t>
              </a:r>
              <a:endParaRPr lang="en-US" sz="1800" b="1" dirty="0">
                <a:latin typeface="+mn-l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877984" y="2825115"/>
            <a:ext cx="1524000" cy="2517631"/>
            <a:chOff x="1877984" y="2825115"/>
            <a:chExt cx="1524000" cy="2517631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057400" y="2825115"/>
              <a:ext cx="1143000" cy="98488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dirty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Activities</a:t>
              </a:r>
              <a:endParaRPr lang="en-US" sz="1400" b="1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endParaRPr lang="en-US" sz="1400" dirty="0">
                <a:latin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7984" y="3865418"/>
              <a:ext cx="1524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How we structure our educational program</a:t>
              </a:r>
              <a:endParaRPr lang="en-US" sz="1800" b="1" dirty="0">
                <a:latin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87189" y="2855893"/>
            <a:ext cx="1389611" cy="2784632"/>
            <a:chOff x="3487189" y="2855893"/>
            <a:chExt cx="1389611" cy="2784632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505200" y="2855893"/>
              <a:ext cx="1371600" cy="95410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Participation</a:t>
              </a:r>
            </a:p>
            <a:p>
              <a:pPr>
                <a:spcBef>
                  <a:spcPct val="50000"/>
                </a:spcBef>
              </a:pPr>
              <a:endParaRPr lang="en-US" sz="1400" dirty="0">
                <a:latin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87189" y="3886199"/>
              <a:ext cx="13716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Who makes up the target audience for our activities?</a:t>
              </a:r>
              <a:endParaRPr lang="en-US" sz="1800" b="1" dirty="0">
                <a:latin typeface="+mn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81600" y="2855893"/>
            <a:ext cx="1371600" cy="2230636"/>
            <a:chOff x="5181600" y="2855893"/>
            <a:chExt cx="1371600" cy="2230636"/>
          </a:xfrm>
        </p:grpSpPr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5257800" y="2855893"/>
              <a:ext cx="990600" cy="95410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Short</a:t>
              </a:r>
            </a:p>
            <a:p>
              <a:pPr>
                <a:spcBef>
                  <a:spcPct val="50000"/>
                </a:spcBef>
              </a:pPr>
              <a:endParaRPr lang="en-US" sz="1400" dirty="0"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81600" y="3886200"/>
              <a:ext cx="1371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What will our target audience learn?</a:t>
              </a:r>
              <a:endParaRPr lang="en-US" sz="1800" b="1" dirty="0">
                <a:latin typeface="+mn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400800" y="2855893"/>
            <a:ext cx="1371600" cy="2230636"/>
            <a:chOff x="6400800" y="2855893"/>
            <a:chExt cx="1371600" cy="2230636"/>
          </a:xfrm>
        </p:grpSpPr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6553200" y="2855893"/>
              <a:ext cx="990600" cy="95410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1400" dirty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Medium</a:t>
              </a:r>
            </a:p>
            <a:p>
              <a:pPr>
                <a:spcBef>
                  <a:spcPct val="50000"/>
                </a:spcBef>
              </a:pPr>
              <a:endParaRPr lang="en-US" sz="1400" dirty="0"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00800" y="3886200"/>
              <a:ext cx="1371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What actions will they take as a result of our program?</a:t>
              </a:r>
              <a:endParaRPr lang="en-US" sz="1800" b="1" dirty="0">
                <a:latin typeface="+mn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96200" y="2820121"/>
            <a:ext cx="1371600" cy="2266408"/>
            <a:chOff x="7696200" y="2820121"/>
            <a:chExt cx="1371600" cy="2266408"/>
          </a:xfrm>
        </p:grpSpPr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7848600" y="2820121"/>
              <a:ext cx="990600" cy="98488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andelGotDBol" pitchFamily="34" charset="0"/>
                  <a:ea typeface="ＭＳ Ｐゴシック" pitchFamily="57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dirty="0"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Arial" charset="0"/>
                </a:rPr>
                <a:t>Long</a:t>
              </a:r>
            </a:p>
            <a:p>
              <a:pPr algn="ctr">
                <a:spcBef>
                  <a:spcPct val="50000"/>
                </a:spcBef>
              </a:pPr>
              <a:endParaRPr lang="en-US" sz="1400" dirty="0">
                <a:latin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96200" y="3886200"/>
              <a:ext cx="1371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What conditions will change as a result?</a:t>
              </a:r>
              <a:endParaRPr lang="en-US" sz="1800" b="1" dirty="0">
                <a:latin typeface="+mn-lt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09600" y="1371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Rounded MT Bold" pitchFamily="34" charset="0"/>
              </a:rPr>
              <a:t>THE DIFFERENCE IS IN THE OUTCOMES</a:t>
            </a:r>
            <a:endParaRPr lang="en-US" sz="32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1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sz="4400" dirty="0"/>
              <a:t>Effective Impact Statements</a:t>
            </a:r>
            <a:endParaRPr lang="en-US" sz="4400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264766"/>
              </p:ext>
            </p:extLst>
          </p:nvPr>
        </p:nvGraphicFramePr>
        <p:xfrm>
          <a:off x="533400" y="1143000"/>
          <a:ext cx="8305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42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373</Words>
  <Application>Microsoft Office PowerPoint</Application>
  <PresentationFormat>On-screen Show (4:3)</PresentationFormat>
  <Paragraphs>93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Arial Rounded MT Bold</vt:lpstr>
      <vt:lpstr>Calibri</vt:lpstr>
      <vt:lpstr>Times New Roman</vt:lpstr>
      <vt:lpstr>Office Theme</vt:lpstr>
      <vt:lpstr>Why now?</vt:lpstr>
      <vt:lpstr>PowerPoint Presentation</vt:lpstr>
      <vt:lpstr>PowerPoint Presentation</vt:lpstr>
      <vt:lpstr>The Logic Model</vt:lpstr>
      <vt:lpstr>PowerPoint Presentation</vt:lpstr>
      <vt:lpstr>Constructing logic models</vt:lpstr>
      <vt:lpstr>Summary View</vt:lpstr>
      <vt:lpstr>Effective Impact Statements</vt:lpstr>
    </vt:vector>
  </TitlesOfParts>
  <Company>AGNR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Reginal Harrell</dc:creator>
  <cp:lastModifiedBy>Sharon Adams</cp:lastModifiedBy>
  <cp:revision>2</cp:revision>
  <dcterms:created xsi:type="dcterms:W3CDTF">2013-05-08T13:15:25Z</dcterms:created>
  <dcterms:modified xsi:type="dcterms:W3CDTF">2015-10-28T12:18:50Z</dcterms:modified>
</cp:coreProperties>
</file>