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handoutMasterIdLst>
    <p:handoutMasterId r:id="rId25"/>
  </p:handoutMasterIdLst>
  <p:sldIdLst>
    <p:sldId id="256" r:id="rId2"/>
    <p:sldId id="257" r:id="rId3"/>
    <p:sldId id="258" r:id="rId4"/>
    <p:sldId id="272" r:id="rId5"/>
    <p:sldId id="273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6" r:id="rId19"/>
    <p:sldId id="277" r:id="rId20"/>
    <p:sldId id="275" r:id="rId21"/>
    <p:sldId id="278" r:id="rId22"/>
    <p:sldId id="279" r:id="rId23"/>
    <p:sldId id="28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roject%20Info\Project%20Information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roject%20Info\Project%20Information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roject%20Info\Project%20Information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roject%20Info\Project%20Information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roject%20Info\Project%20Information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roject%20Info\Project%20Information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roject%20Info\Project%20Information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roject%20Info\Project%20Informatio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State Total Funding since 1988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'State sans Highlights Totals'!$C$1</c:f>
              <c:strCache>
                <c:ptCount val="1"/>
                <c:pt idx="0">
                  <c:v>Total Funding since 1988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'State sans Highlights Totals'!$A$2:$A$17</c:f>
              <c:strCache>
                <c:ptCount val="16"/>
                <c:pt idx="0">
                  <c:v>AZ</c:v>
                </c:pt>
                <c:pt idx="1">
                  <c:v>CO</c:v>
                </c:pt>
                <c:pt idx="2">
                  <c:v>CT</c:v>
                </c:pt>
                <c:pt idx="3">
                  <c:v>DE</c:v>
                </c:pt>
                <c:pt idx="4">
                  <c:v>MA</c:v>
                </c:pt>
                <c:pt idx="5">
                  <c:v>MD</c:v>
                </c:pt>
                <c:pt idx="6">
                  <c:v>ME</c:v>
                </c:pt>
                <c:pt idx="7">
                  <c:v>MI</c:v>
                </c:pt>
                <c:pt idx="8">
                  <c:v>NH</c:v>
                </c:pt>
                <c:pt idx="9">
                  <c:v>NJ</c:v>
                </c:pt>
                <c:pt idx="10">
                  <c:v>NY</c:v>
                </c:pt>
                <c:pt idx="11">
                  <c:v>OH</c:v>
                </c:pt>
                <c:pt idx="12">
                  <c:v>PA</c:v>
                </c:pt>
                <c:pt idx="13">
                  <c:v>RI</c:v>
                </c:pt>
                <c:pt idx="14">
                  <c:v>WA</c:v>
                </c:pt>
                <c:pt idx="15">
                  <c:v>WV</c:v>
                </c:pt>
              </c:strCache>
            </c:strRef>
          </c:cat>
          <c:val>
            <c:numRef>
              <c:f>'State sans Highlights Totals'!$C$2:$C$17</c:f>
              <c:numCache>
                <c:formatCode>_("$"* #,##0.00_);_("$"* \(#,##0.00\);_("$"* "-"??_);_(@_)</c:formatCode>
                <c:ptCount val="16"/>
                <c:pt idx="0">
                  <c:v>4500</c:v>
                </c:pt>
                <c:pt idx="1">
                  <c:v>145732</c:v>
                </c:pt>
                <c:pt idx="2">
                  <c:v>887947</c:v>
                </c:pt>
                <c:pt idx="3">
                  <c:v>1056740.17</c:v>
                </c:pt>
                <c:pt idx="4">
                  <c:v>1646604</c:v>
                </c:pt>
                <c:pt idx="5">
                  <c:v>2013959</c:v>
                </c:pt>
                <c:pt idx="6">
                  <c:v>2798010.69</c:v>
                </c:pt>
                <c:pt idx="7">
                  <c:v>27000</c:v>
                </c:pt>
                <c:pt idx="8">
                  <c:v>1347248</c:v>
                </c:pt>
                <c:pt idx="9">
                  <c:v>1902741</c:v>
                </c:pt>
                <c:pt idx="10">
                  <c:v>1064728.17</c:v>
                </c:pt>
                <c:pt idx="11">
                  <c:v>44000</c:v>
                </c:pt>
                <c:pt idx="12">
                  <c:v>357954</c:v>
                </c:pt>
                <c:pt idx="13">
                  <c:v>2667277.23</c:v>
                </c:pt>
                <c:pt idx="14">
                  <c:v>17350</c:v>
                </c:pt>
                <c:pt idx="15">
                  <c:v>149981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B2-4E8D-81DE-12B4B658A4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6303608"/>
        <c:axId val="486306232"/>
      </c:barChart>
      <c:catAx>
        <c:axId val="48630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306232"/>
        <c:crosses val="autoZero"/>
        <c:auto val="1"/>
        <c:lblAlgn val="ctr"/>
        <c:lblOffset val="100"/>
        <c:noMultiLvlLbl val="0"/>
      </c:catAx>
      <c:valAx>
        <c:axId val="486306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303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 Funding - MA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15D-4C8F-94B6-88F499D3EC4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15D-4C8F-94B6-88F499D3EC4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15D-4C8F-94B6-88F499D3EC4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15D-4C8F-94B6-88F499D3EC4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15D-4C8F-94B6-88F499D3EC4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15D-4C8F-94B6-88F499D3EC4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15D-4C8F-94B6-88F499D3EC4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15D-4C8F-94B6-88F499D3EC4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A15D-4C8F-94B6-88F499D3EC4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'State sans Highlights Statistic'!$B$9:$B$17</c:f>
              <c:strCache>
                <c:ptCount val="9"/>
                <c:pt idx="0">
                  <c:v>Berkshire Technology Group Inc., Massachusetts</c:v>
                </c:pt>
                <c:pt idx="1">
                  <c:v>Cotuit Oyster Co.</c:v>
                </c:pt>
                <c:pt idx="2">
                  <c:v>Marine Biological Laboratory</c:v>
                </c:pt>
                <c:pt idx="3">
                  <c:v>Martha's Vineyard Shellfish Group</c:v>
                </c:pt>
                <c:pt idx="4">
                  <c:v>Massachusetts Department of Food and Agriculture</c:v>
                </c:pt>
                <c:pt idx="5">
                  <c:v>Massachusetts Maritime Academy</c:v>
                </c:pt>
                <c:pt idx="6">
                  <c:v>Salem State College</c:v>
                </c:pt>
                <c:pt idx="7">
                  <c:v>University of Massachusetts, Dartmouth</c:v>
                </c:pt>
                <c:pt idx="8">
                  <c:v>Ward Aquafarms</c:v>
                </c:pt>
              </c:strCache>
            </c:strRef>
          </c:cat>
          <c:val>
            <c:numRef>
              <c:f>'State sans Highlights Statistic'!$D$9:$D$17</c:f>
              <c:numCache>
                <c:formatCode>_("$"* #,##0.00_);_("$"* \(#,##0.00\);_("$"* "-"??_);_(@_)</c:formatCode>
                <c:ptCount val="9"/>
                <c:pt idx="0">
                  <c:v>49720</c:v>
                </c:pt>
                <c:pt idx="1">
                  <c:v>25100</c:v>
                </c:pt>
                <c:pt idx="2">
                  <c:v>1070259</c:v>
                </c:pt>
                <c:pt idx="3">
                  <c:v>241219</c:v>
                </c:pt>
                <c:pt idx="4">
                  <c:v>10000</c:v>
                </c:pt>
                <c:pt idx="5">
                  <c:v>83799</c:v>
                </c:pt>
                <c:pt idx="6">
                  <c:v>62200</c:v>
                </c:pt>
                <c:pt idx="7">
                  <c:v>84307</c:v>
                </c:pt>
                <c:pt idx="8">
                  <c:v>20000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15D-4C8F-94B6-88F499D3EC4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Projects - MD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'State sans Highlights Statistic'!$B$18:$B$23</c:f>
              <c:strCache>
                <c:ptCount val="6"/>
                <c:pt idx="0">
                  <c:v>Center of Marine Biotechnology</c:v>
                </c:pt>
                <c:pt idx="1">
                  <c:v>Department of Commerce MD</c:v>
                </c:pt>
                <c:pt idx="2">
                  <c:v>University of Maryland</c:v>
                </c:pt>
                <c:pt idx="3">
                  <c:v>University of Maryland Biotechnology Institute</c:v>
                </c:pt>
                <c:pt idx="4">
                  <c:v>University of Maryland Center for Environmental Science</c:v>
                </c:pt>
                <c:pt idx="5">
                  <c:v>University of Maryland Eastern Shore</c:v>
                </c:pt>
              </c:strCache>
            </c:strRef>
          </c:cat>
          <c:val>
            <c:numRef>
              <c:f>'State sans Highlights Statistic'!$C$18:$C$23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13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A6-4BCE-85D2-E4FC5AD79AA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40952968"/>
        <c:axId val="540961496"/>
      </c:barChart>
      <c:catAx>
        <c:axId val="540952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0961496"/>
        <c:crosses val="autoZero"/>
        <c:auto val="1"/>
        <c:lblAlgn val="ctr"/>
        <c:lblOffset val="100"/>
        <c:noMultiLvlLbl val="0"/>
      </c:catAx>
      <c:valAx>
        <c:axId val="540961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0952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 Funding - MD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528-4523-8F8A-171E71B5DC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528-4523-8F8A-171E71B5DC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528-4523-8F8A-171E71B5DCA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528-4523-8F8A-171E71B5DCA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528-4523-8F8A-171E71B5DCA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528-4523-8F8A-171E71B5DCA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'State sans Highlights Statistic'!$B$18:$B$23</c:f>
              <c:strCache>
                <c:ptCount val="6"/>
                <c:pt idx="0">
                  <c:v>Center of Marine Biotechnology</c:v>
                </c:pt>
                <c:pt idx="1">
                  <c:v>Department of Commerce MD</c:v>
                </c:pt>
                <c:pt idx="2">
                  <c:v>University of Maryland</c:v>
                </c:pt>
                <c:pt idx="3">
                  <c:v>University of Maryland Biotechnology Institute</c:v>
                </c:pt>
                <c:pt idx="4">
                  <c:v>University of Maryland Center for Environmental Science</c:v>
                </c:pt>
                <c:pt idx="5">
                  <c:v>University of Maryland Eastern Shore</c:v>
                </c:pt>
              </c:strCache>
            </c:strRef>
          </c:cat>
          <c:val>
            <c:numRef>
              <c:f>'State sans Highlights Statistic'!$D$18:$D$23</c:f>
              <c:numCache>
                <c:formatCode>_("$"* #,##0.00_);_("$"* \(#,##0.00\);_("$"* "-"??_);_(@_)</c:formatCode>
                <c:ptCount val="6"/>
                <c:pt idx="0">
                  <c:v>138500</c:v>
                </c:pt>
                <c:pt idx="1">
                  <c:v>19500</c:v>
                </c:pt>
                <c:pt idx="2">
                  <c:v>1316756</c:v>
                </c:pt>
                <c:pt idx="3">
                  <c:v>64300</c:v>
                </c:pt>
                <c:pt idx="4">
                  <c:v>449903</c:v>
                </c:pt>
                <c:pt idx="5">
                  <c:v>25000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528-4523-8F8A-171E71B5DCA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Projects</a:t>
            </a:r>
            <a:r>
              <a:rPr lang="en-US" baseline="0"/>
              <a:t> - ME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'State sans Highlights Statistic'!$B$24:$B$34</c:f>
              <c:strCache>
                <c:ptCount val="11"/>
                <c:pt idx="0">
                  <c:v>Bigelow Laboratory for Ocean Studies</c:v>
                </c:pt>
                <c:pt idx="1">
                  <c:v>Biological Services, Inc.</c:v>
                </c:pt>
                <c:pt idx="2">
                  <c:v>Coastal Plantations International, Inc.</c:v>
                </c:pt>
                <c:pt idx="3">
                  <c:v>Maine Aquaculture Innovation Center</c:v>
                </c:pt>
                <c:pt idx="4">
                  <c:v>Maine Cultured Mussels, Inc.</c:v>
                </c:pt>
                <c:pt idx="5">
                  <c:v>Micro Technologies, Inc.</c:v>
                </c:pt>
                <c:pt idx="6">
                  <c:v>Spinney Creek Shellfish, Inc.</c:v>
                </c:pt>
                <c:pt idx="7">
                  <c:v>University of Maine</c:v>
                </c:pt>
                <c:pt idx="8">
                  <c:v>University of New England</c:v>
                </c:pt>
                <c:pt idx="9">
                  <c:v>University of Southern Maine</c:v>
                </c:pt>
                <c:pt idx="10">
                  <c:v>USDA National Cold Water Marine Aquaculture Center</c:v>
                </c:pt>
              </c:strCache>
            </c:strRef>
          </c:cat>
          <c:val>
            <c:numRef>
              <c:f>'State sans Highlights Statistic'!$C$24:$C$34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16</c:v>
                </c:pt>
                <c:pt idx="8">
                  <c:v>1</c:v>
                </c:pt>
                <c:pt idx="9">
                  <c:v>2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F7-4556-8185-7623ED1C719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33050080"/>
        <c:axId val="533047784"/>
      </c:barChart>
      <c:catAx>
        <c:axId val="53305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3047784"/>
        <c:crosses val="autoZero"/>
        <c:auto val="1"/>
        <c:lblAlgn val="ctr"/>
        <c:lblOffset val="100"/>
        <c:noMultiLvlLbl val="0"/>
      </c:catAx>
      <c:valAx>
        <c:axId val="533047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3050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</a:t>
            </a:r>
            <a:r>
              <a:rPr lang="en-US" baseline="0"/>
              <a:t> Funding - ME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38-483D-AA14-9648352FD1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38-483D-AA14-9648352FD1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838-483D-AA14-9648352FD1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838-483D-AA14-9648352FD10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838-483D-AA14-9648352FD10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838-483D-AA14-9648352FD10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838-483D-AA14-9648352FD10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838-483D-AA14-9648352FD10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838-483D-AA14-9648352FD10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0838-483D-AA14-9648352FD10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0838-483D-AA14-9648352FD10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'State sans Highlights Statistic'!$B$24:$B$34</c:f>
              <c:strCache>
                <c:ptCount val="11"/>
                <c:pt idx="0">
                  <c:v>Bigelow Laboratory for Ocean Studies</c:v>
                </c:pt>
                <c:pt idx="1">
                  <c:v>Biological Services, Inc.</c:v>
                </c:pt>
                <c:pt idx="2">
                  <c:v>Coastal Plantations International, Inc.</c:v>
                </c:pt>
                <c:pt idx="3">
                  <c:v>Maine Aquaculture Innovation Center</c:v>
                </c:pt>
                <c:pt idx="4">
                  <c:v>Maine Cultured Mussels, Inc.</c:v>
                </c:pt>
                <c:pt idx="5">
                  <c:v>Micro Technologies, Inc.</c:v>
                </c:pt>
                <c:pt idx="6">
                  <c:v>Spinney Creek Shellfish, Inc.</c:v>
                </c:pt>
                <c:pt idx="7">
                  <c:v>University of Maine</c:v>
                </c:pt>
                <c:pt idx="8">
                  <c:v>University of New England</c:v>
                </c:pt>
                <c:pt idx="9">
                  <c:v>University of Southern Maine</c:v>
                </c:pt>
                <c:pt idx="10">
                  <c:v>USDA National Cold Water Marine Aquaculture Center</c:v>
                </c:pt>
              </c:strCache>
            </c:strRef>
          </c:cat>
          <c:val>
            <c:numRef>
              <c:f>'State sans Highlights Statistic'!$D$24:$D$34</c:f>
              <c:numCache>
                <c:formatCode>_("$"* #,##0.00_);_("$"* \(#,##0.00\);_("$"* "-"??_);_(@_)</c:formatCode>
                <c:ptCount val="11"/>
                <c:pt idx="0">
                  <c:v>2849</c:v>
                </c:pt>
                <c:pt idx="1">
                  <c:v>90000</c:v>
                </c:pt>
                <c:pt idx="2">
                  <c:v>9500</c:v>
                </c:pt>
                <c:pt idx="3">
                  <c:v>325509</c:v>
                </c:pt>
                <c:pt idx="4">
                  <c:v>108000</c:v>
                </c:pt>
                <c:pt idx="5">
                  <c:v>89920</c:v>
                </c:pt>
                <c:pt idx="6">
                  <c:v>3460</c:v>
                </c:pt>
                <c:pt idx="7">
                  <c:v>1981012.69</c:v>
                </c:pt>
                <c:pt idx="8">
                  <c:v>11000</c:v>
                </c:pt>
                <c:pt idx="9">
                  <c:v>156900</c:v>
                </c:pt>
                <c:pt idx="10">
                  <c:v>19860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0838-483D-AA14-9648352FD10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166666666666672"/>
          <c:y val="8.3067220764071106E-3"/>
          <c:w val="0.35555555555555557"/>
          <c:h val="0.991693277923592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</a:t>
            </a:r>
            <a:r>
              <a:rPr lang="en-US" baseline="0"/>
              <a:t> of Projects - NH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'State sans Highlights Statistic'!$B$36:$B$39</c:f>
              <c:strCache>
                <c:ptCount val="4"/>
                <c:pt idx="0">
                  <c:v>Airmar Technology Corporation</c:v>
                </c:pt>
                <c:pt idx="1">
                  <c:v>E. J. Richardson Associates</c:v>
                </c:pt>
                <c:pt idx="2">
                  <c:v>Hy-On-A-Hill Trout Hatchery</c:v>
                </c:pt>
                <c:pt idx="3">
                  <c:v>University of New Hampshire</c:v>
                </c:pt>
              </c:strCache>
            </c:strRef>
          </c:cat>
          <c:val>
            <c:numRef>
              <c:f>'State sans Highlights Statistic'!$C$36:$C$39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58-4453-AA33-3737E03048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3136568"/>
        <c:axId val="533134272"/>
      </c:barChart>
      <c:catAx>
        <c:axId val="533136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3134272"/>
        <c:crosses val="autoZero"/>
        <c:auto val="1"/>
        <c:lblAlgn val="ctr"/>
        <c:lblOffset val="100"/>
        <c:noMultiLvlLbl val="0"/>
      </c:catAx>
      <c:valAx>
        <c:axId val="53313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3136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</a:t>
            </a:r>
            <a:r>
              <a:rPr lang="en-US" baseline="0"/>
              <a:t> Funding - NH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EE-46F0-800E-3FDFADD08C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6EE-46F0-800E-3FDFADD08C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6EE-46F0-800E-3FDFADD08C8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6EE-46F0-800E-3FDFADD08C84}"/>
              </c:ext>
            </c:extLst>
          </c:dPt>
          <c:dLbls>
            <c:dLbl>
              <c:idx val="0"/>
              <c:layout>
                <c:manualLayout>
                  <c:x val="-6.8180008748906382E-2"/>
                  <c:y val="-1.480898221055701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EE-46F0-800E-3FDFADD08C84}"/>
                </c:ext>
              </c:extLst>
            </c:dLbl>
            <c:dLbl>
              <c:idx val="1"/>
              <c:layout>
                <c:manualLayout>
                  <c:x val="1.3887139107611498E-2"/>
                  <c:y val="-3.18489355497229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EE-46F0-800E-3FDFADD08C84}"/>
                </c:ext>
              </c:extLst>
            </c:dLbl>
            <c:dLbl>
              <c:idx val="2"/>
              <c:layout>
                <c:manualLayout>
                  <c:x val="5.1181102362204212E-3"/>
                  <c:y val="2.443241469816272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6EE-46F0-800E-3FDFADD08C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'State sans Highlights Statistic'!$B$36:$B$39</c:f>
              <c:strCache>
                <c:ptCount val="4"/>
                <c:pt idx="0">
                  <c:v>Airmar Technology Corporation</c:v>
                </c:pt>
                <c:pt idx="1">
                  <c:v>E. J. Richardson Associates</c:v>
                </c:pt>
                <c:pt idx="2">
                  <c:v>Hy-On-A-Hill Trout Hatchery</c:v>
                </c:pt>
                <c:pt idx="3">
                  <c:v>University of New Hampshire</c:v>
                </c:pt>
              </c:strCache>
            </c:strRef>
          </c:cat>
          <c:val>
            <c:numRef>
              <c:f>'State sans Highlights Statistic'!$D$36:$D$39</c:f>
              <c:numCache>
                <c:formatCode>_("$"* #,##0.00_);_("$"* \(#,##0.00\);_("$"* "-"??_);_(@_)</c:formatCode>
                <c:ptCount val="4"/>
                <c:pt idx="0">
                  <c:v>64937</c:v>
                </c:pt>
                <c:pt idx="1">
                  <c:v>36000</c:v>
                </c:pt>
                <c:pt idx="2">
                  <c:v>12000</c:v>
                </c:pt>
                <c:pt idx="3">
                  <c:v>1234311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6EE-46F0-800E-3FDFADD08C8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Projects</a:t>
            </a:r>
            <a:r>
              <a:rPr lang="en-US" baseline="0"/>
              <a:t> - NJ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'State sans Highlights Statistic'!$B$40:$B$42</c:f>
              <c:strCache>
                <c:ptCount val="3"/>
                <c:pt idx="0">
                  <c:v>New Jersey Medical School</c:v>
                </c:pt>
                <c:pt idx="1">
                  <c:v>New Jersey Sea Grant Marine Advisory Service</c:v>
                </c:pt>
                <c:pt idx="2">
                  <c:v>Rutgers University</c:v>
                </c:pt>
              </c:strCache>
            </c:strRef>
          </c:cat>
          <c:val>
            <c:numRef>
              <c:f>'State sans Highlights Statistic'!$C$40:$C$42</c:f>
              <c:numCache>
                <c:formatCode>General</c:formatCode>
                <c:ptCount val="3"/>
                <c:pt idx="0">
                  <c:v>2</c:v>
                </c:pt>
                <c:pt idx="1">
                  <c:v>1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24-4083-AE08-7E73EC0CE6E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91295024"/>
        <c:axId val="391296992"/>
      </c:barChart>
      <c:catAx>
        <c:axId val="39129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296992"/>
        <c:crosses val="autoZero"/>
        <c:auto val="1"/>
        <c:lblAlgn val="ctr"/>
        <c:lblOffset val="100"/>
        <c:noMultiLvlLbl val="0"/>
      </c:catAx>
      <c:valAx>
        <c:axId val="391296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295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 Funding -</a:t>
            </a:r>
            <a:r>
              <a:rPr lang="en-US" baseline="0"/>
              <a:t> NJ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E30-485F-BA6D-F08464ED196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E30-485F-BA6D-F08464ED196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E30-485F-BA6D-F08464ED196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'State sans Highlights Statistic'!$B$40:$B$42</c:f>
              <c:strCache>
                <c:ptCount val="3"/>
                <c:pt idx="0">
                  <c:v>New Jersey Medical School</c:v>
                </c:pt>
                <c:pt idx="1">
                  <c:v>New Jersey Sea Grant Marine Advisory Service</c:v>
                </c:pt>
                <c:pt idx="2">
                  <c:v>Rutgers University</c:v>
                </c:pt>
              </c:strCache>
            </c:strRef>
          </c:cat>
          <c:val>
            <c:numRef>
              <c:f>'State sans Highlights Statistic'!$D$40:$D$42</c:f>
              <c:numCache>
                <c:formatCode>_("$"* #,##0.00_);_("$"* \(#,##0.00\);_("$"* "-"??_);_(@_)</c:formatCode>
                <c:ptCount val="3"/>
                <c:pt idx="0">
                  <c:v>296190</c:v>
                </c:pt>
                <c:pt idx="1">
                  <c:v>13000</c:v>
                </c:pt>
                <c:pt idx="2">
                  <c:v>1598051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E30-485F-BA6D-F08464ED196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Projects - NY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'State sans Highlights Statistic'!$B$43:$B$46</c:f>
              <c:strCache>
                <c:ptCount val="4"/>
                <c:pt idx="0">
                  <c:v>C&amp;J Associates</c:v>
                </c:pt>
                <c:pt idx="1">
                  <c:v>Cornell University</c:v>
                </c:pt>
                <c:pt idx="2">
                  <c:v>SUNY - Brockport</c:v>
                </c:pt>
                <c:pt idx="3">
                  <c:v>SUNY - Stony Brook</c:v>
                </c:pt>
              </c:strCache>
            </c:strRef>
          </c:cat>
          <c:val>
            <c:numRef>
              <c:f>'State sans Highlights Statistic'!$C$43:$C$46</c:f>
              <c:numCache>
                <c:formatCode>General</c:formatCode>
                <c:ptCount val="4"/>
                <c:pt idx="0">
                  <c:v>1</c:v>
                </c:pt>
                <c:pt idx="1">
                  <c:v>6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A5-4F74-A83C-1FB3EC8E348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41211776"/>
        <c:axId val="541212104"/>
      </c:barChart>
      <c:catAx>
        <c:axId val="54121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212104"/>
        <c:crosses val="autoZero"/>
        <c:auto val="1"/>
        <c:lblAlgn val="ctr"/>
        <c:lblOffset val="100"/>
        <c:noMultiLvlLbl val="0"/>
      </c:catAx>
      <c:valAx>
        <c:axId val="541212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21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State Total Number of Projects since 1988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'State sans Highlights Totals'!$B$1</c:f>
              <c:strCache>
                <c:ptCount val="1"/>
                <c:pt idx="0">
                  <c:v>Total Number of Projects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'State sans Highlights Totals'!$A$2:$A$17</c:f>
              <c:strCache>
                <c:ptCount val="16"/>
                <c:pt idx="0">
                  <c:v>AZ</c:v>
                </c:pt>
                <c:pt idx="1">
                  <c:v>CO</c:v>
                </c:pt>
                <c:pt idx="2">
                  <c:v>CT</c:v>
                </c:pt>
                <c:pt idx="3">
                  <c:v>DE</c:v>
                </c:pt>
                <c:pt idx="4">
                  <c:v>MA</c:v>
                </c:pt>
                <c:pt idx="5">
                  <c:v>MD</c:v>
                </c:pt>
                <c:pt idx="6">
                  <c:v>ME</c:v>
                </c:pt>
                <c:pt idx="7">
                  <c:v>MI</c:v>
                </c:pt>
                <c:pt idx="8">
                  <c:v>NH</c:v>
                </c:pt>
                <c:pt idx="9">
                  <c:v>NJ</c:v>
                </c:pt>
                <c:pt idx="10">
                  <c:v>NY</c:v>
                </c:pt>
                <c:pt idx="11">
                  <c:v>OH</c:v>
                </c:pt>
                <c:pt idx="12">
                  <c:v>PA</c:v>
                </c:pt>
                <c:pt idx="13">
                  <c:v>RI</c:v>
                </c:pt>
                <c:pt idx="14">
                  <c:v>WA</c:v>
                </c:pt>
                <c:pt idx="15">
                  <c:v>WV</c:v>
                </c:pt>
              </c:strCache>
            </c:strRef>
          </c:cat>
          <c:val>
            <c:numRef>
              <c:f>'State sans Highlights Totals'!$B$2:$B$17</c:f>
              <c:numCache>
                <c:formatCode>General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7</c:v>
                </c:pt>
                <c:pt idx="3">
                  <c:v>10</c:v>
                </c:pt>
                <c:pt idx="4">
                  <c:v>21</c:v>
                </c:pt>
                <c:pt idx="5">
                  <c:v>20</c:v>
                </c:pt>
                <c:pt idx="6">
                  <c:v>31</c:v>
                </c:pt>
                <c:pt idx="7">
                  <c:v>2</c:v>
                </c:pt>
                <c:pt idx="8">
                  <c:v>11</c:v>
                </c:pt>
                <c:pt idx="9">
                  <c:v>17</c:v>
                </c:pt>
                <c:pt idx="10">
                  <c:v>11</c:v>
                </c:pt>
                <c:pt idx="11">
                  <c:v>1</c:v>
                </c:pt>
                <c:pt idx="12">
                  <c:v>4</c:v>
                </c:pt>
                <c:pt idx="13">
                  <c:v>23</c:v>
                </c:pt>
                <c:pt idx="14">
                  <c:v>1</c:v>
                </c:pt>
                <c:pt idx="1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A5-47D8-88F8-875E442A69D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3339896"/>
        <c:axId val="483341864"/>
      </c:barChart>
      <c:catAx>
        <c:axId val="483339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3341864"/>
        <c:crosses val="autoZero"/>
        <c:auto val="1"/>
        <c:lblAlgn val="ctr"/>
        <c:lblOffset val="100"/>
        <c:noMultiLvlLbl val="0"/>
      </c:catAx>
      <c:valAx>
        <c:axId val="483341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3339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 Funding - NY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E59-4DE3-9501-9FDF55E0AFF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E59-4DE3-9501-9FDF55E0AFF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E59-4DE3-9501-9FDF55E0AFF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E59-4DE3-9501-9FDF55E0AFF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'State sans Highlights Statistic'!$B$43:$B$46</c:f>
              <c:strCache>
                <c:ptCount val="4"/>
                <c:pt idx="0">
                  <c:v>C&amp;J Associates</c:v>
                </c:pt>
                <c:pt idx="1">
                  <c:v>Cornell University</c:v>
                </c:pt>
                <c:pt idx="2">
                  <c:v>SUNY - Brockport</c:v>
                </c:pt>
                <c:pt idx="3">
                  <c:v>SUNY - Stony Brook</c:v>
                </c:pt>
              </c:strCache>
            </c:strRef>
          </c:cat>
          <c:val>
            <c:numRef>
              <c:f>'State sans Highlights Statistic'!$D$43:$D$46</c:f>
              <c:numCache>
                <c:formatCode>_("$"* #,##0.00_);_("$"* \(#,##0.00\);_("$"* "-"??_);_(@_)</c:formatCode>
                <c:ptCount val="4"/>
                <c:pt idx="0">
                  <c:v>46150</c:v>
                </c:pt>
                <c:pt idx="1">
                  <c:v>686613</c:v>
                </c:pt>
                <c:pt idx="2">
                  <c:v>108994.17</c:v>
                </c:pt>
                <c:pt idx="3">
                  <c:v>222971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E59-4DE3-9501-9FDF55E0AFF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Projects</a:t>
            </a:r>
            <a:r>
              <a:rPr lang="en-US" baseline="0"/>
              <a:t> - PA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'State sans Highlights Statistic'!$B$48:$B$50</c:f>
              <c:strCache>
                <c:ptCount val="3"/>
                <c:pt idx="0">
                  <c:v>Duquesne Light Company</c:v>
                </c:pt>
                <c:pt idx="1">
                  <c:v>Pennsylvania State University</c:v>
                </c:pt>
                <c:pt idx="2">
                  <c:v>University of Pennsylvania</c:v>
                </c:pt>
              </c:strCache>
            </c:strRef>
          </c:cat>
          <c:val>
            <c:numRef>
              <c:f>'State sans Highlights Statistic'!$C$48:$C$50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C7-4239-A07D-E863E9C7F87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91289776"/>
        <c:axId val="391287480"/>
      </c:barChart>
      <c:catAx>
        <c:axId val="391289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287480"/>
        <c:crosses val="autoZero"/>
        <c:auto val="1"/>
        <c:lblAlgn val="ctr"/>
        <c:lblOffset val="100"/>
        <c:noMultiLvlLbl val="0"/>
      </c:catAx>
      <c:valAx>
        <c:axId val="391287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289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</a:t>
            </a:r>
            <a:r>
              <a:rPr lang="en-US" baseline="0"/>
              <a:t> Funding - PA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61C-4B27-9586-AAF3A2024B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61C-4B27-9586-AAF3A2024BB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61C-4B27-9586-AAF3A2024BB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'State sans Highlights Statistic'!$B$48:$B$50</c:f>
              <c:strCache>
                <c:ptCount val="3"/>
                <c:pt idx="0">
                  <c:v>Duquesne Light Company</c:v>
                </c:pt>
                <c:pt idx="1">
                  <c:v>Pennsylvania State University</c:v>
                </c:pt>
                <c:pt idx="2">
                  <c:v>University of Pennsylvania</c:v>
                </c:pt>
              </c:strCache>
            </c:strRef>
          </c:cat>
          <c:val>
            <c:numRef>
              <c:f>'State sans Highlights Statistic'!$D$48:$D$50</c:f>
              <c:numCache>
                <c:formatCode>_("$"* #,##0.00_);_("$"* \(#,##0.00\);_("$"* "-"??_);_(@_)</c:formatCode>
                <c:ptCount val="3"/>
                <c:pt idx="0">
                  <c:v>48000</c:v>
                </c:pt>
                <c:pt idx="1">
                  <c:v>200000</c:v>
                </c:pt>
                <c:pt idx="2">
                  <c:v>109954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61C-4B27-9586-AAF3A2024BB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</a:t>
            </a:r>
            <a:r>
              <a:rPr lang="en-US" baseline="0"/>
              <a:t> of Projects - RI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'State sans Highlights Statistic'!$B$51:$B$54</c:f>
              <c:strCache>
                <c:ptCount val="4"/>
                <c:pt idx="0">
                  <c:v>Mott Media, Inc.</c:v>
                </c:pt>
                <c:pt idx="1">
                  <c:v>Rhode Island Commission on Aquaculture</c:v>
                </c:pt>
                <c:pt idx="2">
                  <c:v>Roger Williams University</c:v>
                </c:pt>
                <c:pt idx="3">
                  <c:v>University of Rhode Island</c:v>
                </c:pt>
              </c:strCache>
            </c:strRef>
          </c:cat>
          <c:val>
            <c:numRef>
              <c:f>'State sans Highlights Statistic'!$C$51:$C$54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38-428B-9932-EC714A8AB1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5580888"/>
        <c:axId val="485573016"/>
      </c:barChart>
      <c:catAx>
        <c:axId val="485580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573016"/>
        <c:crosses val="autoZero"/>
        <c:auto val="1"/>
        <c:lblAlgn val="ctr"/>
        <c:lblOffset val="100"/>
        <c:noMultiLvlLbl val="0"/>
      </c:catAx>
      <c:valAx>
        <c:axId val="485573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580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 Funding</a:t>
            </a:r>
            <a:r>
              <a:rPr lang="en-US" baseline="0"/>
              <a:t> - RI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00A-47AB-92C2-0E0D9B60CC6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00A-47AB-92C2-0E0D9B60CC6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00A-47AB-92C2-0E0D9B60CC6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00A-47AB-92C2-0E0D9B60CC6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'State sans Highlights Statistic'!$B$51:$B$54</c:f>
              <c:strCache>
                <c:ptCount val="4"/>
                <c:pt idx="0">
                  <c:v>Mott Media, Inc.</c:v>
                </c:pt>
                <c:pt idx="1">
                  <c:v>Rhode Island Commission on Aquaculture</c:v>
                </c:pt>
                <c:pt idx="2">
                  <c:v>Roger Williams University</c:v>
                </c:pt>
                <c:pt idx="3">
                  <c:v>University of Rhode Island</c:v>
                </c:pt>
              </c:strCache>
            </c:strRef>
          </c:cat>
          <c:val>
            <c:numRef>
              <c:f>'State sans Highlights Statistic'!$D$51:$D$54</c:f>
              <c:numCache>
                <c:formatCode>_("$"* #,##0.00_);_("$"* \(#,##0.00\);_("$"* "-"??_);_(@_)</c:formatCode>
                <c:ptCount val="4"/>
                <c:pt idx="0">
                  <c:v>34503.75</c:v>
                </c:pt>
                <c:pt idx="1">
                  <c:v>5000</c:v>
                </c:pt>
                <c:pt idx="2">
                  <c:v>538375</c:v>
                </c:pt>
                <c:pt idx="3">
                  <c:v>2084898.48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00A-47AB-92C2-0E0D9B60CC6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Projects</a:t>
            </a:r>
            <a:r>
              <a:rPr lang="en-US" baseline="0"/>
              <a:t> - WV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'State sans Highlights Statistic'!$B$56:$B$57</c:f>
              <c:strCache>
                <c:ptCount val="2"/>
                <c:pt idx="0">
                  <c:v>National Aquaculture Association</c:v>
                </c:pt>
                <c:pt idx="1">
                  <c:v>West Virginia University</c:v>
                </c:pt>
              </c:strCache>
            </c:strRef>
          </c:cat>
          <c:val>
            <c:numRef>
              <c:f>'State sans Highlights Statistic'!$C$56:$C$57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40-466F-B2A9-796B955CEA7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96182632"/>
        <c:axId val="396175416"/>
      </c:barChart>
      <c:catAx>
        <c:axId val="396182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175416"/>
        <c:crosses val="autoZero"/>
        <c:auto val="1"/>
        <c:lblAlgn val="ctr"/>
        <c:lblOffset val="100"/>
        <c:noMultiLvlLbl val="0"/>
      </c:catAx>
      <c:valAx>
        <c:axId val="396175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182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</a:t>
            </a:r>
            <a:r>
              <a:rPr lang="en-US" baseline="0"/>
              <a:t> Funding - WV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D1E-4EE6-A13C-1E4C92E001F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D1E-4EE6-A13C-1E4C92E001F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'State sans Highlights Statistic'!$B$56:$B$57</c:f>
              <c:strCache>
                <c:ptCount val="2"/>
                <c:pt idx="0">
                  <c:v>National Aquaculture Association</c:v>
                </c:pt>
                <c:pt idx="1">
                  <c:v>West Virginia University</c:v>
                </c:pt>
              </c:strCache>
            </c:strRef>
          </c:cat>
          <c:val>
            <c:numRef>
              <c:f>'State sans Highlights Statistic'!$D$56:$D$57</c:f>
              <c:numCache>
                <c:formatCode>_("$"* #,##0.00_);_("$"* \(#,##0.00\);_("$"* "-"??_);_(@_)</c:formatCode>
                <c:ptCount val="2"/>
                <c:pt idx="0">
                  <c:v>60000</c:v>
                </c:pt>
                <c:pt idx="1">
                  <c:v>89981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1E-4EE6-A13C-1E4C92E001F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Topics</a:t>
            </a:r>
            <a:r>
              <a:rPr lang="en-US" baseline="0"/>
              <a:t> Over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'Trying something out'!$A$2</c:f>
              <c:strCache>
                <c:ptCount val="1"/>
                <c:pt idx="0">
                  <c:v>Extension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'Trying something out'!$B$1:$AF$1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'Trying something out'!$B$2:$AF$2</c:f>
              <c:numCache>
                <c:formatCode>General</c:formatCode>
                <c:ptCount val="31"/>
                <c:pt idx="2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2">
                  <c:v>1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8">
                  <c:v>2</c:v>
                </c:pt>
                <c:pt idx="19">
                  <c:v>1</c:v>
                </c:pt>
                <c:pt idx="2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1A3-465B-BA48-72DFEF57715C}"/>
            </c:ext>
          </c:extLst>
        </c:ser>
        <c:ser>
          <c:idx val="1"/>
          <c:order val="1"/>
          <c:tx>
            <c:strRef>
              <c:f>'Trying something out'!$A$3</c:f>
              <c:strCache>
                <c:ptCount val="1"/>
                <c:pt idx="0">
                  <c:v>Finfish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'Trying something out'!$B$1:$AF$1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'Trying something out'!$B$3:$AF$3</c:f>
              <c:numCache>
                <c:formatCode>General</c:formatCode>
                <c:ptCount val="31"/>
                <c:pt idx="0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4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2">
                  <c:v>2</c:v>
                </c:pt>
                <c:pt idx="14">
                  <c:v>3</c:v>
                </c:pt>
                <c:pt idx="15">
                  <c:v>4</c:v>
                </c:pt>
                <c:pt idx="22">
                  <c:v>1</c:v>
                </c:pt>
                <c:pt idx="24">
                  <c:v>1</c:v>
                </c:pt>
                <c:pt idx="25">
                  <c:v>1</c:v>
                </c:pt>
                <c:pt idx="28">
                  <c:v>1</c:v>
                </c:pt>
                <c:pt idx="30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A3-465B-BA48-72DFEF57715C}"/>
            </c:ext>
          </c:extLst>
        </c:ser>
        <c:ser>
          <c:idx val="2"/>
          <c:order val="2"/>
          <c:tx>
            <c:strRef>
              <c:f>'Trying something out'!$A$4</c:f>
              <c:strCache>
                <c:ptCount val="1"/>
                <c:pt idx="0">
                  <c:v>Health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'Trying something out'!$B$1:$AF$1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'Trying something out'!$B$4:$AF$4</c:f>
              <c:numCache>
                <c:formatCode>General</c:formatCode>
                <c:ptCount val="31"/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24">
                  <c:v>1</c:v>
                </c:pt>
                <c:pt idx="2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1A3-465B-BA48-72DFEF57715C}"/>
            </c:ext>
          </c:extLst>
        </c:ser>
        <c:ser>
          <c:idx val="3"/>
          <c:order val="3"/>
          <c:tx>
            <c:strRef>
              <c:f>'Trying something out'!$A$5</c:f>
              <c:strCache>
                <c:ptCount val="1"/>
                <c:pt idx="0">
                  <c:v>Nutrition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'Trying something out'!$B$1:$AF$1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'Trying something out'!$B$5:$AF$5</c:f>
              <c:numCache>
                <c:formatCode>General</c:formatCode>
                <c:ptCount val="31"/>
                <c:pt idx="2">
                  <c:v>1</c:v>
                </c:pt>
                <c:pt idx="7">
                  <c:v>1</c:v>
                </c:pt>
                <c:pt idx="14">
                  <c:v>2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2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1A3-465B-BA48-72DFEF57715C}"/>
            </c:ext>
          </c:extLst>
        </c:ser>
        <c:ser>
          <c:idx val="4"/>
          <c:order val="4"/>
          <c:tx>
            <c:strRef>
              <c:f>'Trying something out'!$A$6</c:f>
              <c:strCache>
                <c:ptCount val="1"/>
                <c:pt idx="0">
                  <c:v>Other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'Trying something out'!$B$1:$AF$1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'Trying something out'!$B$6:$AF$6</c:f>
              <c:numCache>
                <c:formatCode>General</c:formatCode>
                <c:ptCount val="31"/>
                <c:pt idx="0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1</c:v>
                </c:pt>
                <c:pt idx="14">
                  <c:v>7</c:v>
                </c:pt>
                <c:pt idx="15">
                  <c:v>1</c:v>
                </c:pt>
                <c:pt idx="16">
                  <c:v>2</c:v>
                </c:pt>
                <c:pt idx="17">
                  <c:v>2</c:v>
                </c:pt>
                <c:pt idx="19">
                  <c:v>2</c:v>
                </c:pt>
                <c:pt idx="20">
                  <c:v>1</c:v>
                </c:pt>
                <c:pt idx="21">
                  <c:v>1</c:v>
                </c:pt>
                <c:pt idx="25">
                  <c:v>2</c:v>
                </c:pt>
                <c:pt idx="26">
                  <c:v>1</c:v>
                </c:pt>
                <c:pt idx="29">
                  <c:v>2</c:v>
                </c:pt>
                <c:pt idx="3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1A3-465B-BA48-72DFEF57715C}"/>
            </c:ext>
          </c:extLst>
        </c:ser>
        <c:ser>
          <c:idx val="5"/>
          <c:order val="5"/>
          <c:tx>
            <c:strRef>
              <c:f>'Trying something out'!$A$7</c:f>
              <c:strCache>
                <c:ptCount val="1"/>
                <c:pt idx="0">
                  <c:v>Plants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'Trying something out'!$B$1:$AF$1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'Trying something out'!$B$7:$AF$7</c:f>
              <c:numCache>
                <c:formatCode>General</c:formatCode>
                <c:ptCount val="31"/>
                <c:pt idx="6">
                  <c:v>1</c:v>
                </c:pt>
                <c:pt idx="1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1A3-465B-BA48-72DFEF57715C}"/>
            </c:ext>
          </c:extLst>
        </c:ser>
        <c:ser>
          <c:idx val="6"/>
          <c:order val="6"/>
          <c:tx>
            <c:strRef>
              <c:f>'Trying something out'!$A$8</c:f>
              <c:strCache>
                <c:ptCount val="1"/>
                <c:pt idx="0">
                  <c:v>Policy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'Trying something out'!$B$1:$AF$1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'Trying something out'!$B$8:$AF$8</c:f>
              <c:numCache>
                <c:formatCode>General</c:formatCode>
                <c:ptCount val="31"/>
                <c:pt idx="2">
                  <c:v>1</c:v>
                </c:pt>
                <c:pt idx="5">
                  <c:v>1</c:v>
                </c:pt>
                <c:pt idx="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1A3-465B-BA48-72DFEF57715C}"/>
            </c:ext>
          </c:extLst>
        </c:ser>
        <c:ser>
          <c:idx val="7"/>
          <c:order val="7"/>
          <c:tx>
            <c:strRef>
              <c:f>'Trying something out'!$A$9</c:f>
              <c:strCache>
                <c:ptCount val="1"/>
                <c:pt idx="0">
                  <c:v>Shellfish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cat>
            <c:numRef>
              <c:f>'Trying something out'!$B$1:$AF$1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'Trying something out'!$B$9:$AF$9</c:f>
              <c:numCache>
                <c:formatCode>General</c:formatCode>
                <c:ptCount val="31"/>
                <c:pt idx="0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  <c:pt idx="8">
                  <c:v>4</c:v>
                </c:pt>
                <c:pt idx="9">
                  <c:v>2</c:v>
                </c:pt>
                <c:pt idx="10">
                  <c:v>1</c:v>
                </c:pt>
                <c:pt idx="12">
                  <c:v>2</c:v>
                </c:pt>
                <c:pt idx="14">
                  <c:v>2</c:v>
                </c:pt>
                <c:pt idx="15">
                  <c:v>1</c:v>
                </c:pt>
                <c:pt idx="17">
                  <c:v>4</c:v>
                </c:pt>
                <c:pt idx="19">
                  <c:v>5</c:v>
                </c:pt>
                <c:pt idx="20">
                  <c:v>1</c:v>
                </c:pt>
                <c:pt idx="21">
                  <c:v>2</c:v>
                </c:pt>
                <c:pt idx="22">
                  <c:v>4</c:v>
                </c:pt>
                <c:pt idx="24">
                  <c:v>4</c:v>
                </c:pt>
                <c:pt idx="25">
                  <c:v>2</c:v>
                </c:pt>
                <c:pt idx="26">
                  <c:v>3</c:v>
                </c:pt>
                <c:pt idx="28">
                  <c:v>1</c:v>
                </c:pt>
                <c:pt idx="29">
                  <c:v>1</c:v>
                </c:pt>
                <c:pt idx="30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01A3-465B-BA48-72DFEF5771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7527760"/>
        <c:axId val="447527104"/>
      </c:lineChart>
      <c:catAx>
        <c:axId val="44752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527104"/>
        <c:crosses val="autoZero"/>
        <c:auto val="1"/>
        <c:lblAlgn val="ctr"/>
        <c:lblOffset val="100"/>
        <c:noMultiLvlLbl val="0"/>
      </c:catAx>
      <c:valAx>
        <c:axId val="447527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527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Topics</a:t>
            </a:r>
            <a:r>
              <a:rPr lang="en-US" baseline="0"/>
              <a:t> Over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'Trying something out (2)'!$A$2</c:f>
              <c:strCache>
                <c:ptCount val="1"/>
                <c:pt idx="0">
                  <c:v>Extension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'Trying something out (2)'!$B$1:$AF$1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'Trying something out (2)'!$B$2:$AF$2</c:f>
              <c:numCache>
                <c:formatCode>General</c:formatCode>
                <c:ptCount val="31"/>
                <c:pt idx="2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2">
                  <c:v>1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8">
                  <c:v>2</c:v>
                </c:pt>
                <c:pt idx="19">
                  <c:v>1</c:v>
                </c:pt>
                <c:pt idx="2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EA-48E5-A0EC-DB6E41F97DB6}"/>
            </c:ext>
          </c:extLst>
        </c:ser>
        <c:ser>
          <c:idx val="1"/>
          <c:order val="1"/>
          <c:tx>
            <c:strRef>
              <c:f>'Trying something out (2)'!$A$3</c:f>
              <c:strCache>
                <c:ptCount val="1"/>
                <c:pt idx="0">
                  <c:v>Finfish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'Trying something out (2)'!$B$1:$AF$1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'Trying something out (2)'!$B$3:$AF$3</c:f>
              <c:numCache>
                <c:formatCode>General</c:formatCode>
                <c:ptCount val="31"/>
                <c:pt idx="0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4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2">
                  <c:v>2</c:v>
                </c:pt>
                <c:pt idx="14">
                  <c:v>3</c:v>
                </c:pt>
                <c:pt idx="15">
                  <c:v>4</c:v>
                </c:pt>
                <c:pt idx="22">
                  <c:v>1</c:v>
                </c:pt>
                <c:pt idx="24">
                  <c:v>1</c:v>
                </c:pt>
                <c:pt idx="25">
                  <c:v>1</c:v>
                </c:pt>
                <c:pt idx="28">
                  <c:v>1</c:v>
                </c:pt>
                <c:pt idx="3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EA-48E5-A0EC-DB6E41F97DB6}"/>
            </c:ext>
          </c:extLst>
        </c:ser>
        <c:ser>
          <c:idx val="2"/>
          <c:order val="2"/>
          <c:tx>
            <c:strRef>
              <c:f>'Trying something out (2)'!$A$4</c:f>
              <c:strCache>
                <c:ptCount val="1"/>
                <c:pt idx="0">
                  <c:v>Health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'Trying something out (2)'!$B$1:$AF$1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'Trying something out (2)'!$B$4:$AF$4</c:f>
              <c:numCache>
                <c:formatCode>General</c:formatCode>
                <c:ptCount val="31"/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24">
                  <c:v>1</c:v>
                </c:pt>
                <c:pt idx="2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EA-48E5-A0EC-DB6E41F97DB6}"/>
            </c:ext>
          </c:extLst>
        </c:ser>
        <c:ser>
          <c:idx val="3"/>
          <c:order val="3"/>
          <c:tx>
            <c:strRef>
              <c:f>'Trying something out (2)'!$A$5</c:f>
              <c:strCache>
                <c:ptCount val="1"/>
                <c:pt idx="0">
                  <c:v>Nutrition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'Trying something out (2)'!$B$1:$AF$1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'Trying something out (2)'!$B$5:$AF$5</c:f>
              <c:numCache>
                <c:formatCode>General</c:formatCode>
                <c:ptCount val="31"/>
                <c:pt idx="2">
                  <c:v>1</c:v>
                </c:pt>
                <c:pt idx="7">
                  <c:v>1</c:v>
                </c:pt>
                <c:pt idx="14">
                  <c:v>2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2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EA-48E5-A0EC-DB6E41F97DB6}"/>
            </c:ext>
          </c:extLst>
        </c:ser>
        <c:ser>
          <c:idx val="4"/>
          <c:order val="4"/>
          <c:tx>
            <c:strRef>
              <c:f>'Trying something out (2)'!$A$6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'Trying something out (2)'!$B$1:$AF$1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'Trying something out (2)'!$B$6:$AF$6</c:f>
              <c:numCache>
                <c:formatCode>General</c:formatCode>
                <c:ptCount val="31"/>
                <c:pt idx="0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1</c:v>
                </c:pt>
                <c:pt idx="14">
                  <c:v>7</c:v>
                </c:pt>
                <c:pt idx="15">
                  <c:v>1</c:v>
                </c:pt>
                <c:pt idx="16">
                  <c:v>2</c:v>
                </c:pt>
                <c:pt idx="17">
                  <c:v>2</c:v>
                </c:pt>
                <c:pt idx="19">
                  <c:v>2</c:v>
                </c:pt>
                <c:pt idx="20">
                  <c:v>1</c:v>
                </c:pt>
                <c:pt idx="21">
                  <c:v>1</c:v>
                </c:pt>
                <c:pt idx="25">
                  <c:v>2</c:v>
                </c:pt>
                <c:pt idx="26">
                  <c:v>1</c:v>
                </c:pt>
                <c:pt idx="29">
                  <c:v>2</c:v>
                </c:pt>
                <c:pt idx="3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EA-48E5-A0EC-DB6E41F97DB6}"/>
            </c:ext>
          </c:extLst>
        </c:ser>
        <c:ser>
          <c:idx val="5"/>
          <c:order val="5"/>
          <c:tx>
            <c:strRef>
              <c:f>'Trying something out (2)'!$A$7</c:f>
              <c:strCache>
                <c:ptCount val="1"/>
                <c:pt idx="0">
                  <c:v>Plants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'Trying something out (2)'!$B$1:$AF$1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'Trying something out (2)'!$B$7:$AF$7</c:f>
              <c:numCache>
                <c:formatCode>General</c:formatCode>
                <c:ptCount val="31"/>
                <c:pt idx="6">
                  <c:v>1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0EA-48E5-A0EC-DB6E41F97DB6}"/>
            </c:ext>
          </c:extLst>
        </c:ser>
        <c:ser>
          <c:idx val="6"/>
          <c:order val="6"/>
          <c:tx>
            <c:strRef>
              <c:f>'Trying something out (2)'!$A$8</c:f>
              <c:strCache>
                <c:ptCount val="1"/>
                <c:pt idx="0">
                  <c:v>Policy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'Trying something out (2)'!$B$1:$AF$1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'Trying something out (2)'!$B$8:$AF$8</c:f>
              <c:numCache>
                <c:formatCode>General</c:formatCode>
                <c:ptCount val="31"/>
                <c:pt idx="2">
                  <c:v>1</c:v>
                </c:pt>
                <c:pt idx="5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0EA-48E5-A0EC-DB6E41F97DB6}"/>
            </c:ext>
          </c:extLst>
        </c:ser>
        <c:ser>
          <c:idx val="7"/>
          <c:order val="7"/>
          <c:tx>
            <c:strRef>
              <c:f>'Trying something out (2)'!$A$9</c:f>
              <c:strCache>
                <c:ptCount val="1"/>
                <c:pt idx="0">
                  <c:v>Shellfish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'Trying something out (2)'!$B$1:$AF$1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'Trying something out (2)'!$B$9:$AF$9</c:f>
              <c:numCache>
                <c:formatCode>General</c:formatCode>
                <c:ptCount val="31"/>
                <c:pt idx="0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  <c:pt idx="8">
                  <c:v>4</c:v>
                </c:pt>
                <c:pt idx="9">
                  <c:v>2</c:v>
                </c:pt>
                <c:pt idx="10">
                  <c:v>1</c:v>
                </c:pt>
                <c:pt idx="12">
                  <c:v>2</c:v>
                </c:pt>
                <c:pt idx="14">
                  <c:v>2</c:v>
                </c:pt>
                <c:pt idx="15">
                  <c:v>1</c:v>
                </c:pt>
                <c:pt idx="17">
                  <c:v>4</c:v>
                </c:pt>
                <c:pt idx="19">
                  <c:v>5</c:v>
                </c:pt>
                <c:pt idx="20">
                  <c:v>1</c:v>
                </c:pt>
                <c:pt idx="21">
                  <c:v>2</c:v>
                </c:pt>
                <c:pt idx="22">
                  <c:v>4</c:v>
                </c:pt>
                <c:pt idx="24">
                  <c:v>4</c:v>
                </c:pt>
                <c:pt idx="25">
                  <c:v>2</c:v>
                </c:pt>
                <c:pt idx="26">
                  <c:v>3</c:v>
                </c:pt>
                <c:pt idx="28">
                  <c:v>1</c:v>
                </c:pt>
                <c:pt idx="29">
                  <c:v>1</c:v>
                </c:pt>
                <c:pt idx="3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0EA-48E5-A0EC-DB6E41F97D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7527760"/>
        <c:axId val="447527104"/>
      </c:barChart>
      <c:catAx>
        <c:axId val="44752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527104"/>
        <c:crosses val="autoZero"/>
        <c:auto val="1"/>
        <c:lblAlgn val="ctr"/>
        <c:lblOffset val="100"/>
        <c:noMultiLvlLbl val="0"/>
      </c:catAx>
      <c:valAx>
        <c:axId val="447527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527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Topics</a:t>
            </a:r>
            <a:r>
              <a:rPr lang="en-US" baseline="0"/>
              <a:t> Over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'Trying something out (3)'!$B$1</c:f>
              <c:strCache>
                <c:ptCount val="1"/>
                <c:pt idx="0">
                  <c:v>1988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(3)'!$B$2:$B$9</c:f>
              <c:numCache>
                <c:formatCode>General</c:formatCode>
                <c:ptCount val="8"/>
                <c:pt idx="1">
                  <c:v>1</c:v>
                </c:pt>
                <c:pt idx="4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DD-4F2D-8D7E-0732CB369695}"/>
            </c:ext>
          </c:extLst>
        </c:ser>
        <c:ser>
          <c:idx val="1"/>
          <c:order val="1"/>
          <c:tx>
            <c:strRef>
              <c:f>'Trying something out (3)'!$C$1</c:f>
              <c:strCache>
                <c:ptCount val="1"/>
                <c:pt idx="0">
                  <c:v>1989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84DD-4F2D-8D7E-0732CB369695}"/>
            </c:ext>
          </c:extLst>
        </c:ser>
        <c:ser>
          <c:idx val="2"/>
          <c:order val="2"/>
          <c:tx>
            <c:strRef>
              <c:f>'Trying something out (3)'!$D$1</c:f>
              <c:strCache>
                <c:ptCount val="1"/>
                <c:pt idx="0">
                  <c:v>1990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(3)'!$D$2:$D$9</c:f>
              <c:numCache>
                <c:formatCode>General</c:formatCode>
                <c:ptCount val="8"/>
                <c:pt idx="0">
                  <c:v>1</c:v>
                </c:pt>
                <c:pt idx="3">
                  <c:v>1</c:v>
                </c:pt>
                <c:pt idx="4">
                  <c:v>1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DD-4F2D-8D7E-0732CB369695}"/>
            </c:ext>
          </c:extLst>
        </c:ser>
        <c:ser>
          <c:idx val="3"/>
          <c:order val="3"/>
          <c:tx>
            <c:strRef>
              <c:f>'Trying something out (3)'!$E$1</c:f>
              <c:strCache>
                <c:ptCount val="1"/>
                <c:pt idx="0">
                  <c:v>1991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(3)'!$E$2:$E$9</c:f>
              <c:numCache>
                <c:formatCode>General</c:formatCode>
                <c:ptCount val="8"/>
                <c:pt idx="1">
                  <c:v>1</c:v>
                </c:pt>
                <c:pt idx="4">
                  <c:v>3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DD-4F2D-8D7E-0732CB369695}"/>
            </c:ext>
          </c:extLst>
        </c:ser>
        <c:ser>
          <c:idx val="4"/>
          <c:order val="4"/>
          <c:tx>
            <c:strRef>
              <c:f>'Trying something out (3)'!$F$1</c:f>
              <c:strCache>
                <c:ptCount val="1"/>
                <c:pt idx="0">
                  <c:v>1992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(3)'!$F$2:$F$9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4">
                  <c:v>1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4DD-4F2D-8D7E-0732CB369695}"/>
            </c:ext>
          </c:extLst>
        </c:ser>
        <c:ser>
          <c:idx val="5"/>
          <c:order val="5"/>
          <c:tx>
            <c:strRef>
              <c:f>'Trying something out (3)'!$G$1</c:f>
              <c:strCache>
                <c:ptCount val="1"/>
                <c:pt idx="0">
                  <c:v>1993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(3)'!$G$2:$G$9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4">
                  <c:v>2</c:v>
                </c:pt>
                <c:pt idx="6">
                  <c:v>1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4DD-4F2D-8D7E-0732CB369695}"/>
            </c:ext>
          </c:extLst>
        </c:ser>
        <c:ser>
          <c:idx val="6"/>
          <c:order val="6"/>
          <c:tx>
            <c:strRef>
              <c:f>'Trying something out (3)'!$H$1</c:f>
              <c:strCache>
                <c:ptCount val="1"/>
                <c:pt idx="0">
                  <c:v>1994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(3)'!$H$2:$H$9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4">
                  <c:v>1</c:v>
                </c:pt>
                <c:pt idx="5">
                  <c:v>1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4DD-4F2D-8D7E-0732CB369695}"/>
            </c:ext>
          </c:extLst>
        </c:ser>
        <c:ser>
          <c:idx val="7"/>
          <c:order val="7"/>
          <c:tx>
            <c:strRef>
              <c:f>'Trying something out (3)'!$I$1</c:f>
              <c:strCache>
                <c:ptCount val="1"/>
                <c:pt idx="0">
                  <c:v>1995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(3)'!$I$2:$I$9</c:f>
              <c:numCache>
                <c:formatCode>General</c:formatCode>
                <c:ptCount val="8"/>
                <c:pt idx="0">
                  <c:v>1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4DD-4F2D-8D7E-0732CB369695}"/>
            </c:ext>
          </c:extLst>
        </c:ser>
        <c:ser>
          <c:idx val="8"/>
          <c:order val="8"/>
          <c:tx>
            <c:strRef>
              <c:f>'Trying something out (3)'!$J$1</c:f>
              <c:strCache>
                <c:ptCount val="1"/>
                <c:pt idx="0">
                  <c:v>1996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(3)'!$J$2:$J$9</c:f>
              <c:numCache>
                <c:formatCode>General</c:formatCode>
                <c:ptCount val="8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DD-4F2D-8D7E-0732CB369695}"/>
            </c:ext>
          </c:extLst>
        </c:ser>
        <c:ser>
          <c:idx val="9"/>
          <c:order val="9"/>
          <c:tx>
            <c:strRef>
              <c:f>'Trying something out (3)'!$K$1</c:f>
              <c:strCache>
                <c:ptCount val="1"/>
                <c:pt idx="0">
                  <c:v>1997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(3)'!$K$2:$K$9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4">
                  <c:v>1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4DD-4F2D-8D7E-0732CB369695}"/>
            </c:ext>
          </c:extLst>
        </c:ser>
        <c:ser>
          <c:idx val="10"/>
          <c:order val="10"/>
          <c:tx>
            <c:strRef>
              <c:f>'Trying something out (3)'!$L$1</c:f>
              <c:strCache>
                <c:ptCount val="1"/>
                <c:pt idx="0">
                  <c:v>1998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(3)'!$L$2:$L$9</c:f>
              <c:numCache>
                <c:formatCode>General</c:formatCode>
                <c:ptCount val="8"/>
                <c:pt idx="1">
                  <c:v>2</c:v>
                </c:pt>
                <c:pt idx="2">
                  <c:v>1</c:v>
                </c:pt>
                <c:pt idx="4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4DD-4F2D-8D7E-0732CB369695}"/>
            </c:ext>
          </c:extLst>
        </c:ser>
        <c:ser>
          <c:idx val="11"/>
          <c:order val="11"/>
          <c:tx>
            <c:strRef>
              <c:f>'Trying something out (3)'!$M$1</c:f>
              <c:strCache>
                <c:ptCount val="1"/>
                <c:pt idx="0">
                  <c:v>1999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(3)'!$M$2:$M$9</c:f>
              <c:numCache>
                <c:formatCode>General</c:formatCode>
                <c:ptCount val="8"/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4DD-4F2D-8D7E-0732CB369695}"/>
            </c:ext>
          </c:extLst>
        </c:ser>
        <c:ser>
          <c:idx val="12"/>
          <c:order val="12"/>
          <c:tx>
            <c:strRef>
              <c:f>'Trying something out (3)'!$N$1</c:f>
              <c:strCache>
                <c:ptCount val="1"/>
                <c:pt idx="0">
                  <c:v>2000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(3)'!$N$2:$N$9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4">
                  <c:v>1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4DD-4F2D-8D7E-0732CB369695}"/>
            </c:ext>
          </c:extLst>
        </c:ser>
        <c:ser>
          <c:idx val="13"/>
          <c:order val="13"/>
          <c:tx>
            <c:strRef>
              <c:f>'Trying something out (3)'!$O$1</c:f>
              <c:strCache>
                <c:ptCount val="1"/>
                <c:pt idx="0">
                  <c:v>2001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(3)'!$O$2:$O$9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D-84DD-4F2D-8D7E-0732CB369695}"/>
            </c:ext>
          </c:extLst>
        </c:ser>
        <c:ser>
          <c:idx val="14"/>
          <c:order val="14"/>
          <c:tx>
            <c:strRef>
              <c:f>'Trying something out (3)'!$P$1</c:f>
              <c:strCache>
                <c:ptCount val="1"/>
                <c:pt idx="0">
                  <c:v>2002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(3)'!$P$2:$P$9</c:f>
              <c:numCache>
                <c:formatCode>General</c:formatCode>
                <c:ptCount val="8"/>
                <c:pt idx="0">
                  <c:v>1</c:v>
                </c:pt>
                <c:pt idx="1">
                  <c:v>3</c:v>
                </c:pt>
                <c:pt idx="3">
                  <c:v>2</c:v>
                </c:pt>
                <c:pt idx="4">
                  <c:v>7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4DD-4F2D-8D7E-0732CB369695}"/>
            </c:ext>
          </c:extLst>
        </c:ser>
        <c:ser>
          <c:idx val="15"/>
          <c:order val="15"/>
          <c:tx>
            <c:strRef>
              <c:f>'Trying something out (3)'!$Q$1</c:f>
              <c:strCache>
                <c:ptCount val="1"/>
                <c:pt idx="0">
                  <c:v>2003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(3)'!$Q$2:$Q$9</c:f>
              <c:numCache>
                <c:formatCode>General</c:formatCode>
                <c:ptCount val="8"/>
                <c:pt idx="0">
                  <c:v>2</c:v>
                </c:pt>
                <c:pt idx="1">
                  <c:v>4</c:v>
                </c:pt>
                <c:pt idx="3">
                  <c:v>1</c:v>
                </c:pt>
                <c:pt idx="4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4DD-4F2D-8D7E-0732CB369695}"/>
            </c:ext>
          </c:extLst>
        </c:ser>
        <c:ser>
          <c:idx val="16"/>
          <c:order val="16"/>
          <c:tx>
            <c:strRef>
              <c:f>'Trying something out (3)'!$R$1</c:f>
              <c:strCache>
                <c:ptCount val="1"/>
                <c:pt idx="0">
                  <c:v>2004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(3)'!$R$2:$R$9</c:f>
              <c:numCache>
                <c:formatCode>General</c:formatCode>
                <c:ptCount val="8"/>
                <c:pt idx="0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4DD-4F2D-8D7E-0732CB369695}"/>
            </c:ext>
          </c:extLst>
        </c:ser>
        <c:ser>
          <c:idx val="17"/>
          <c:order val="17"/>
          <c:tx>
            <c:strRef>
              <c:f>'Trying something out (3)'!$S$1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(3)'!$S$2:$S$9</c:f>
              <c:numCache>
                <c:formatCode>General</c:formatCode>
                <c:ptCount val="8"/>
                <c:pt idx="3">
                  <c:v>1</c:v>
                </c:pt>
                <c:pt idx="4">
                  <c:v>2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DD-4F2D-8D7E-0732CB369695}"/>
            </c:ext>
          </c:extLst>
        </c:ser>
        <c:ser>
          <c:idx val="18"/>
          <c:order val="18"/>
          <c:tx>
            <c:strRef>
              <c:f>'Trying something out (3)'!$T$1</c:f>
              <c:strCache>
                <c:ptCount val="1"/>
                <c:pt idx="0">
                  <c:v>2006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(3)'!$T$2:$T$9</c:f>
              <c:numCache>
                <c:formatCode>General</c:formatCode>
                <c:ptCount val="8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84DD-4F2D-8D7E-0732CB369695}"/>
            </c:ext>
          </c:extLst>
        </c:ser>
        <c:ser>
          <c:idx val="19"/>
          <c:order val="19"/>
          <c:tx>
            <c:strRef>
              <c:f>'Trying something out (3)'!$U$1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(3)'!$U$2:$U$9</c:f>
              <c:numCache>
                <c:formatCode>General</c:formatCode>
                <c:ptCount val="8"/>
                <c:pt idx="0">
                  <c:v>1</c:v>
                </c:pt>
                <c:pt idx="4">
                  <c:v>2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84DD-4F2D-8D7E-0732CB369695}"/>
            </c:ext>
          </c:extLst>
        </c:ser>
        <c:ser>
          <c:idx val="20"/>
          <c:order val="20"/>
          <c:tx>
            <c:strRef>
              <c:f>'Trying something out (3)'!$V$1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(3)'!$V$2:$V$9</c:f>
              <c:numCache>
                <c:formatCode>General</c:formatCode>
                <c:ptCount val="8"/>
                <c:pt idx="4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4DD-4F2D-8D7E-0732CB369695}"/>
            </c:ext>
          </c:extLst>
        </c:ser>
        <c:ser>
          <c:idx val="21"/>
          <c:order val="21"/>
          <c:tx>
            <c:strRef>
              <c:f>'Trying something out (3)'!$W$1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(3)'!$W$2:$W$9</c:f>
              <c:numCache>
                <c:formatCode>General</c:formatCode>
                <c:ptCount val="8"/>
                <c:pt idx="4">
                  <c:v>1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84DD-4F2D-8D7E-0732CB369695}"/>
            </c:ext>
          </c:extLst>
        </c:ser>
        <c:ser>
          <c:idx val="22"/>
          <c:order val="22"/>
          <c:tx>
            <c:strRef>
              <c:f>'Trying something out (3)'!$X$1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(3)'!$X$2:$X$9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84DD-4F2D-8D7E-0732CB369695}"/>
            </c:ext>
          </c:extLst>
        </c:ser>
        <c:ser>
          <c:idx val="23"/>
          <c:order val="23"/>
          <c:tx>
            <c:strRef>
              <c:f>'Trying something out (3)'!$Y$1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(3)'!$Y$2:$Y$9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17-84DD-4F2D-8D7E-0732CB369695}"/>
            </c:ext>
          </c:extLst>
        </c:ser>
        <c:ser>
          <c:idx val="24"/>
          <c:order val="24"/>
          <c:tx>
            <c:strRef>
              <c:f>'Trying something out (3)'!$Z$1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(3)'!$Z$2:$Z$9</c:f>
              <c:numCache>
                <c:formatCode>General</c:formatCode>
                <c:ptCount val="8"/>
                <c:pt idx="1">
                  <c:v>1</c:v>
                </c:pt>
                <c:pt idx="2">
                  <c:v>1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84DD-4F2D-8D7E-0732CB369695}"/>
            </c:ext>
          </c:extLst>
        </c:ser>
        <c:ser>
          <c:idx val="25"/>
          <c:order val="25"/>
          <c:tx>
            <c:strRef>
              <c:f>'Trying something out (3)'!$AA$1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(3)'!$AA$2:$AA$9</c:f>
              <c:numCache>
                <c:formatCode>General</c:formatCode>
                <c:ptCount val="8"/>
                <c:pt idx="1">
                  <c:v>1</c:v>
                </c:pt>
                <c:pt idx="4">
                  <c:v>2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84DD-4F2D-8D7E-0732CB369695}"/>
            </c:ext>
          </c:extLst>
        </c:ser>
        <c:ser>
          <c:idx val="26"/>
          <c:order val="26"/>
          <c:tx>
            <c:strRef>
              <c:f>'Trying something out (3)'!$AB$1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(3)'!$AB$2:$AB$9</c:f>
              <c:numCache>
                <c:formatCode>General</c:formatCode>
                <c:ptCount val="8"/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84DD-4F2D-8D7E-0732CB369695}"/>
            </c:ext>
          </c:extLst>
        </c:ser>
        <c:ser>
          <c:idx val="27"/>
          <c:order val="27"/>
          <c:tx>
            <c:strRef>
              <c:f>'Trying something out (3)'!$AC$1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(3)'!$AC$2:$AC$9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1B-84DD-4F2D-8D7E-0732CB369695}"/>
            </c:ext>
          </c:extLst>
        </c:ser>
        <c:ser>
          <c:idx val="28"/>
          <c:order val="28"/>
          <c:tx>
            <c:strRef>
              <c:f>'Trying something out (3)'!$AD$1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(3)'!$AD$2:$AD$9</c:f>
              <c:numCache>
                <c:formatCode>General</c:formatCode>
                <c:ptCount val="8"/>
                <c:pt idx="1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84DD-4F2D-8D7E-0732CB369695}"/>
            </c:ext>
          </c:extLst>
        </c:ser>
        <c:ser>
          <c:idx val="29"/>
          <c:order val="29"/>
          <c:tx>
            <c:strRef>
              <c:f>'Trying something out (3)'!$AE$1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(3)'!$AE$2:$AE$9</c:f>
              <c:numCache>
                <c:formatCode>General</c:formatCode>
                <c:ptCount val="8"/>
                <c:pt idx="4">
                  <c:v>2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84DD-4F2D-8D7E-0732CB369695}"/>
            </c:ext>
          </c:extLst>
        </c:ser>
        <c:ser>
          <c:idx val="30"/>
          <c:order val="30"/>
          <c:tx>
            <c:strRef>
              <c:f>'Trying something out (3)'!$AF$1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'Trying something out (3)'!$A$2:$A$9</c:f>
              <c:strCache>
                <c:ptCount val="8"/>
                <c:pt idx="0">
                  <c:v>Extension</c:v>
                </c:pt>
                <c:pt idx="1">
                  <c:v>Finfish</c:v>
                </c:pt>
                <c:pt idx="2">
                  <c:v>Health</c:v>
                </c:pt>
                <c:pt idx="3">
                  <c:v>Nutrition</c:v>
                </c:pt>
                <c:pt idx="4">
                  <c:v>Other</c:v>
                </c:pt>
                <c:pt idx="5">
                  <c:v>Plants</c:v>
                </c:pt>
                <c:pt idx="6">
                  <c:v>Policy</c:v>
                </c:pt>
                <c:pt idx="7">
                  <c:v>Shellfish</c:v>
                </c:pt>
              </c:strCache>
            </c:strRef>
          </c:cat>
          <c:val>
            <c:numRef>
              <c:f>'Trying something out (3)'!$AF$2:$AF$9</c:f>
              <c:numCache>
                <c:formatCode>General</c:formatCode>
                <c:ptCount val="8"/>
                <c:pt idx="1">
                  <c:v>2</c:v>
                </c:pt>
                <c:pt idx="4">
                  <c:v>1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84DD-4F2D-8D7E-0732CB3696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7527760"/>
        <c:axId val="447527104"/>
      </c:barChart>
      <c:catAx>
        <c:axId val="44752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527104"/>
        <c:crosses val="autoZero"/>
        <c:auto val="1"/>
        <c:lblAlgn val="ctr"/>
        <c:lblOffset val="100"/>
        <c:noMultiLvlLbl val="0"/>
      </c:catAx>
      <c:valAx>
        <c:axId val="447527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527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Topic Total</a:t>
            </a:r>
            <a:r>
              <a:rPr lang="en-US" baseline="0"/>
              <a:t> Number of Projects since 1988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'Sorted by Topic Totals'!$A$2:$A$9</c:f>
              <c:strCache>
                <c:ptCount val="8"/>
                <c:pt idx="0">
                  <c:v>Finfish</c:v>
                </c:pt>
                <c:pt idx="1">
                  <c:v>Shellfish</c:v>
                </c:pt>
                <c:pt idx="2">
                  <c:v>Extension</c:v>
                </c:pt>
                <c:pt idx="3">
                  <c:v>Nutrition</c:v>
                </c:pt>
                <c:pt idx="4">
                  <c:v>Health</c:v>
                </c:pt>
                <c:pt idx="5">
                  <c:v>Plants</c:v>
                </c:pt>
                <c:pt idx="6">
                  <c:v>Policy</c:v>
                </c:pt>
                <c:pt idx="7">
                  <c:v>Other</c:v>
                </c:pt>
              </c:strCache>
            </c:strRef>
          </c:cat>
          <c:val>
            <c:numRef>
              <c:f>'Sorted by Topic Totals'!$B$2:$B$9</c:f>
              <c:numCache>
                <c:formatCode>General</c:formatCode>
                <c:ptCount val="8"/>
                <c:pt idx="0">
                  <c:v>33</c:v>
                </c:pt>
                <c:pt idx="1">
                  <c:v>57</c:v>
                </c:pt>
                <c:pt idx="2">
                  <c:v>18</c:v>
                </c:pt>
                <c:pt idx="3">
                  <c:v>8</c:v>
                </c:pt>
                <c:pt idx="4">
                  <c:v>6</c:v>
                </c:pt>
                <c:pt idx="5">
                  <c:v>2</c:v>
                </c:pt>
                <c:pt idx="6">
                  <c:v>3</c:v>
                </c:pt>
                <c:pt idx="7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BB-4B54-A51A-32BCB94CBF7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79050208"/>
        <c:axId val="379051192"/>
      </c:barChart>
      <c:catAx>
        <c:axId val="37905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9051192"/>
        <c:crosses val="autoZero"/>
        <c:auto val="1"/>
        <c:lblAlgn val="ctr"/>
        <c:lblOffset val="100"/>
        <c:noMultiLvlLbl val="0"/>
      </c:catAx>
      <c:valAx>
        <c:axId val="379051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9050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'Trying something out'!$A$10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'Trying something out'!$B$1:$AF$1</c:f>
              <c:numCache>
                <c:formatCode>General</c:formatCode>
                <c:ptCount val="31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</c:numCache>
            </c:numRef>
          </c:cat>
          <c:val>
            <c:numRef>
              <c:f>'Trying something out'!$B$10:$AF$10</c:f>
              <c:numCache>
                <c:formatCode>General</c:formatCode>
                <c:ptCount val="31"/>
                <c:pt idx="0">
                  <c:v>3</c:v>
                </c:pt>
                <c:pt idx="1">
                  <c:v>0</c:v>
                </c:pt>
                <c:pt idx="2">
                  <c:v>6</c:v>
                </c:pt>
                <c:pt idx="3">
                  <c:v>5</c:v>
                </c:pt>
                <c:pt idx="4">
                  <c:v>7</c:v>
                </c:pt>
                <c:pt idx="5">
                  <c:v>10</c:v>
                </c:pt>
                <c:pt idx="6">
                  <c:v>8</c:v>
                </c:pt>
                <c:pt idx="7">
                  <c:v>11</c:v>
                </c:pt>
                <c:pt idx="8">
                  <c:v>9</c:v>
                </c:pt>
                <c:pt idx="9">
                  <c:v>8</c:v>
                </c:pt>
                <c:pt idx="10">
                  <c:v>5</c:v>
                </c:pt>
                <c:pt idx="11">
                  <c:v>2</c:v>
                </c:pt>
                <c:pt idx="12">
                  <c:v>6</c:v>
                </c:pt>
                <c:pt idx="13">
                  <c:v>0</c:v>
                </c:pt>
                <c:pt idx="14">
                  <c:v>15</c:v>
                </c:pt>
                <c:pt idx="15">
                  <c:v>9</c:v>
                </c:pt>
                <c:pt idx="16">
                  <c:v>5</c:v>
                </c:pt>
                <c:pt idx="17">
                  <c:v>7</c:v>
                </c:pt>
                <c:pt idx="18">
                  <c:v>2</c:v>
                </c:pt>
                <c:pt idx="19">
                  <c:v>8</c:v>
                </c:pt>
                <c:pt idx="20">
                  <c:v>2</c:v>
                </c:pt>
                <c:pt idx="21">
                  <c:v>3</c:v>
                </c:pt>
                <c:pt idx="22">
                  <c:v>6</c:v>
                </c:pt>
                <c:pt idx="23">
                  <c:v>0</c:v>
                </c:pt>
                <c:pt idx="24">
                  <c:v>6</c:v>
                </c:pt>
                <c:pt idx="25">
                  <c:v>5</c:v>
                </c:pt>
                <c:pt idx="26">
                  <c:v>6</c:v>
                </c:pt>
                <c:pt idx="27">
                  <c:v>0</c:v>
                </c:pt>
                <c:pt idx="28">
                  <c:v>2</c:v>
                </c:pt>
                <c:pt idx="29">
                  <c:v>3</c:v>
                </c:pt>
                <c:pt idx="30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E7A-457F-AD33-4418C38F3B6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47506768"/>
        <c:axId val="447507424"/>
      </c:lineChart>
      <c:catAx>
        <c:axId val="44750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507424"/>
        <c:crosses val="autoZero"/>
        <c:auto val="1"/>
        <c:lblAlgn val="ctr"/>
        <c:lblOffset val="100"/>
        <c:noMultiLvlLbl val="0"/>
      </c:catAx>
      <c:valAx>
        <c:axId val="44750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506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Topics</a:t>
            </a:r>
            <a:r>
              <a:rPr lang="en-US" baseline="0"/>
              <a:t> 1988-1997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'Trying something out (3)'!$A$2</c:f>
              <c:strCache>
                <c:ptCount val="1"/>
                <c:pt idx="0">
                  <c:v>Extension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'Trying something out (3)'!$B$1:$K$1</c:f>
              <c:numCache>
                <c:formatCode>General</c:formatCode>
                <c:ptCount val="1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</c:numCache>
            </c:numRef>
          </c:cat>
          <c:val>
            <c:numRef>
              <c:f>'Trying something out (3)'!$B$2:$K$2</c:f>
              <c:numCache>
                <c:formatCode>General</c:formatCode>
                <c:ptCount val="10"/>
                <c:pt idx="2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E3-4D32-A8E0-71D00C552948}"/>
            </c:ext>
          </c:extLst>
        </c:ser>
        <c:ser>
          <c:idx val="1"/>
          <c:order val="1"/>
          <c:tx>
            <c:strRef>
              <c:f>'Trying something out (3)'!$A$3</c:f>
              <c:strCache>
                <c:ptCount val="1"/>
                <c:pt idx="0">
                  <c:v>Finfish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'Trying something out (3)'!$B$1:$K$1</c:f>
              <c:numCache>
                <c:formatCode>General</c:formatCode>
                <c:ptCount val="1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</c:numCache>
            </c:numRef>
          </c:cat>
          <c:val>
            <c:numRef>
              <c:f>'Trying something out (3)'!$B$3:$K$3</c:f>
              <c:numCache>
                <c:formatCode>General</c:formatCode>
                <c:ptCount val="10"/>
                <c:pt idx="0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4</c:v>
                </c:pt>
                <c:pt idx="8">
                  <c:v>3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E3-4D32-A8E0-71D00C552948}"/>
            </c:ext>
          </c:extLst>
        </c:ser>
        <c:ser>
          <c:idx val="2"/>
          <c:order val="2"/>
          <c:tx>
            <c:strRef>
              <c:f>'Trying something out (3)'!$A$4</c:f>
              <c:strCache>
                <c:ptCount val="1"/>
                <c:pt idx="0">
                  <c:v>Health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'Trying something out (3)'!$B$1:$K$1</c:f>
              <c:numCache>
                <c:formatCode>General</c:formatCode>
                <c:ptCount val="1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</c:numCache>
            </c:numRef>
          </c:cat>
          <c:val>
            <c:numRef>
              <c:f>'Trying something out (3)'!$B$4:$K$4</c:f>
              <c:numCache>
                <c:formatCode>General</c:formatCode>
                <c:ptCount val="10"/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E3-4D32-A8E0-71D00C552948}"/>
            </c:ext>
          </c:extLst>
        </c:ser>
        <c:ser>
          <c:idx val="3"/>
          <c:order val="3"/>
          <c:tx>
            <c:strRef>
              <c:f>'Trying something out (3)'!$A$5</c:f>
              <c:strCache>
                <c:ptCount val="1"/>
                <c:pt idx="0">
                  <c:v>Nutrition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'Trying something out (3)'!$B$1:$K$1</c:f>
              <c:numCache>
                <c:formatCode>General</c:formatCode>
                <c:ptCount val="1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</c:numCache>
            </c:numRef>
          </c:cat>
          <c:val>
            <c:numRef>
              <c:f>'Trying something out (3)'!$B$5:$K$5</c:f>
              <c:numCache>
                <c:formatCode>General</c:formatCode>
                <c:ptCount val="10"/>
                <c:pt idx="2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5E3-4D32-A8E0-71D00C552948}"/>
            </c:ext>
          </c:extLst>
        </c:ser>
        <c:ser>
          <c:idx val="4"/>
          <c:order val="4"/>
          <c:tx>
            <c:strRef>
              <c:f>'Trying something out (3)'!$A$6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'Trying something out (3)'!$B$1:$K$1</c:f>
              <c:numCache>
                <c:formatCode>General</c:formatCode>
                <c:ptCount val="1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</c:numCache>
            </c:numRef>
          </c:cat>
          <c:val>
            <c:numRef>
              <c:f>'Trying something out (3)'!$B$6:$K$6</c:f>
              <c:numCache>
                <c:formatCode>General</c:formatCode>
                <c:ptCount val="10"/>
                <c:pt idx="0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5E3-4D32-A8E0-71D00C552948}"/>
            </c:ext>
          </c:extLst>
        </c:ser>
        <c:ser>
          <c:idx val="5"/>
          <c:order val="5"/>
          <c:tx>
            <c:strRef>
              <c:f>'Trying something out (3)'!$A$7</c:f>
              <c:strCache>
                <c:ptCount val="1"/>
                <c:pt idx="0">
                  <c:v>Plants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'Trying something out (3)'!$B$1:$K$1</c:f>
              <c:numCache>
                <c:formatCode>General</c:formatCode>
                <c:ptCount val="1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</c:numCache>
            </c:numRef>
          </c:cat>
          <c:val>
            <c:numRef>
              <c:f>'Trying something out (3)'!$B$7:$K$7</c:f>
              <c:numCache>
                <c:formatCode>General</c:formatCode>
                <c:ptCount val="10"/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5E3-4D32-A8E0-71D00C552948}"/>
            </c:ext>
          </c:extLst>
        </c:ser>
        <c:ser>
          <c:idx val="6"/>
          <c:order val="6"/>
          <c:tx>
            <c:strRef>
              <c:f>'Trying something out (3)'!$A$8</c:f>
              <c:strCache>
                <c:ptCount val="1"/>
                <c:pt idx="0">
                  <c:v>Policy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'Trying something out (3)'!$B$1:$K$1</c:f>
              <c:numCache>
                <c:formatCode>General</c:formatCode>
                <c:ptCount val="1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</c:numCache>
            </c:numRef>
          </c:cat>
          <c:val>
            <c:numRef>
              <c:f>'Trying something out (3)'!$B$8:$K$8</c:f>
              <c:numCache>
                <c:formatCode>General</c:formatCode>
                <c:ptCount val="10"/>
                <c:pt idx="2">
                  <c:v>1</c:v>
                </c:pt>
                <c:pt idx="5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E3-4D32-A8E0-71D00C552948}"/>
            </c:ext>
          </c:extLst>
        </c:ser>
        <c:ser>
          <c:idx val="7"/>
          <c:order val="7"/>
          <c:tx>
            <c:strRef>
              <c:f>'Trying something out (3)'!$A$9</c:f>
              <c:strCache>
                <c:ptCount val="1"/>
                <c:pt idx="0">
                  <c:v>Shellfish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'Trying something out (3)'!$B$1:$K$1</c:f>
              <c:numCache>
                <c:formatCode>General</c:formatCode>
                <c:ptCount val="10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</c:numCache>
            </c:numRef>
          </c:cat>
          <c:val>
            <c:numRef>
              <c:f>'Trying something out (3)'!$B$9:$K$9</c:f>
              <c:numCache>
                <c:formatCode>General</c:formatCode>
                <c:ptCount val="10"/>
                <c:pt idx="0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  <c:pt idx="8">
                  <c:v>4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5E3-4D32-A8E0-71D00C5529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068504"/>
        <c:axId val="527063256"/>
      </c:barChart>
      <c:catAx>
        <c:axId val="527068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063256"/>
        <c:crosses val="autoZero"/>
        <c:auto val="1"/>
        <c:lblAlgn val="ctr"/>
        <c:lblOffset val="100"/>
        <c:noMultiLvlLbl val="0"/>
      </c:catAx>
      <c:valAx>
        <c:axId val="527063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068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Topics 1998-2007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'Trying something out (3)'!$A$2</c:f>
              <c:strCache>
                <c:ptCount val="1"/>
                <c:pt idx="0">
                  <c:v>Extension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'Trying something out (3)'!$L$1:$U$1</c:f>
              <c:numCache>
                <c:formatCode>General</c:formatCode>
                <c:ptCount val="10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</c:numCache>
            </c:numRef>
          </c:cat>
          <c:val>
            <c:numRef>
              <c:f>'Trying something out (3)'!$L$2:$U$2</c:f>
              <c:numCache>
                <c:formatCode>General</c:formatCode>
                <c:ptCount val="10"/>
                <c:pt idx="2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55-4737-AB9D-15D93424DAF4}"/>
            </c:ext>
          </c:extLst>
        </c:ser>
        <c:ser>
          <c:idx val="1"/>
          <c:order val="1"/>
          <c:tx>
            <c:strRef>
              <c:f>'Trying something out (3)'!$A$3</c:f>
              <c:strCache>
                <c:ptCount val="1"/>
                <c:pt idx="0">
                  <c:v>Finfish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'Trying something out (3)'!$L$1:$U$1</c:f>
              <c:numCache>
                <c:formatCode>General</c:formatCode>
                <c:ptCount val="10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</c:numCache>
            </c:numRef>
          </c:cat>
          <c:val>
            <c:numRef>
              <c:f>'Trying something out (3)'!$L$3:$U$3</c:f>
              <c:numCache>
                <c:formatCode>General</c:formatCode>
                <c:ptCount val="10"/>
                <c:pt idx="0">
                  <c:v>2</c:v>
                </c:pt>
                <c:pt idx="2">
                  <c:v>2</c:v>
                </c:pt>
                <c:pt idx="4">
                  <c:v>3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55-4737-AB9D-15D93424DAF4}"/>
            </c:ext>
          </c:extLst>
        </c:ser>
        <c:ser>
          <c:idx val="2"/>
          <c:order val="2"/>
          <c:tx>
            <c:strRef>
              <c:f>'Trying something out (3)'!$A$4</c:f>
              <c:strCache>
                <c:ptCount val="1"/>
                <c:pt idx="0">
                  <c:v>Health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'Trying something out (3)'!$L$1:$U$1</c:f>
              <c:numCache>
                <c:formatCode>General</c:formatCode>
                <c:ptCount val="10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</c:numCache>
            </c:numRef>
          </c:cat>
          <c:val>
            <c:numRef>
              <c:f>'Trying something out (3)'!$L$4:$U$4</c:f>
              <c:numCache>
                <c:formatCode>General</c:formatCode>
                <c:ptCount val="10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55-4737-AB9D-15D93424DAF4}"/>
            </c:ext>
          </c:extLst>
        </c:ser>
        <c:ser>
          <c:idx val="3"/>
          <c:order val="3"/>
          <c:tx>
            <c:strRef>
              <c:f>'Trying something out (3)'!$A$5</c:f>
              <c:strCache>
                <c:ptCount val="1"/>
                <c:pt idx="0">
                  <c:v>Nutrition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'Trying something out (3)'!$L$1:$U$1</c:f>
              <c:numCache>
                <c:formatCode>General</c:formatCode>
                <c:ptCount val="10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</c:numCache>
            </c:numRef>
          </c:cat>
          <c:val>
            <c:numRef>
              <c:f>'Trying something out (3)'!$L$5:$U$5</c:f>
              <c:numCache>
                <c:formatCode>General</c:formatCode>
                <c:ptCount val="10"/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55-4737-AB9D-15D93424DAF4}"/>
            </c:ext>
          </c:extLst>
        </c:ser>
        <c:ser>
          <c:idx val="4"/>
          <c:order val="4"/>
          <c:tx>
            <c:strRef>
              <c:f>'Trying something out (3)'!$A$6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'Trying something out (3)'!$L$1:$U$1</c:f>
              <c:numCache>
                <c:formatCode>General</c:formatCode>
                <c:ptCount val="10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</c:numCache>
            </c:numRef>
          </c:cat>
          <c:val>
            <c:numRef>
              <c:f>'Trying something out (3)'!$L$6:$U$6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4">
                  <c:v>7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55-4737-AB9D-15D93424DAF4}"/>
            </c:ext>
          </c:extLst>
        </c:ser>
        <c:ser>
          <c:idx val="5"/>
          <c:order val="5"/>
          <c:tx>
            <c:strRef>
              <c:f>'Trying something out (3)'!$A$7</c:f>
              <c:strCache>
                <c:ptCount val="1"/>
                <c:pt idx="0">
                  <c:v>Plants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'Trying something out (3)'!$L$1:$U$1</c:f>
              <c:numCache>
                <c:formatCode>General</c:formatCode>
                <c:ptCount val="10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</c:numCache>
            </c:numRef>
          </c:cat>
          <c:val>
            <c:numRef>
              <c:f>'Trying something out (3)'!$L$7:$U$7</c:f>
              <c:numCache>
                <c:formatCode>General</c:formatCode>
                <c:ptCount val="10"/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55-4737-AB9D-15D93424DAF4}"/>
            </c:ext>
          </c:extLst>
        </c:ser>
        <c:ser>
          <c:idx val="6"/>
          <c:order val="6"/>
          <c:tx>
            <c:strRef>
              <c:f>'Trying something out (3)'!$A$8</c:f>
              <c:strCache>
                <c:ptCount val="1"/>
                <c:pt idx="0">
                  <c:v>Policy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'Trying something out (3)'!$L$1:$U$1</c:f>
              <c:numCache>
                <c:formatCode>General</c:formatCode>
                <c:ptCount val="10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</c:numCache>
            </c:numRef>
          </c:cat>
          <c:val>
            <c:numRef>
              <c:f>'Trying something out (3)'!$L$8:$U$8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6-A955-4737-AB9D-15D93424DAF4}"/>
            </c:ext>
          </c:extLst>
        </c:ser>
        <c:ser>
          <c:idx val="7"/>
          <c:order val="7"/>
          <c:tx>
            <c:strRef>
              <c:f>'Trying something out (3)'!$A$9</c:f>
              <c:strCache>
                <c:ptCount val="1"/>
                <c:pt idx="0">
                  <c:v>Shellfish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'Trying something out (3)'!$L$1:$U$1</c:f>
              <c:numCache>
                <c:formatCode>General</c:formatCode>
                <c:ptCount val="10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</c:numCache>
            </c:numRef>
          </c:cat>
          <c:val>
            <c:numRef>
              <c:f>'Trying something out (3)'!$L$9:$U$9</c:f>
              <c:numCache>
                <c:formatCode>General</c:formatCode>
                <c:ptCount val="10"/>
                <c:pt idx="0">
                  <c:v>1</c:v>
                </c:pt>
                <c:pt idx="2">
                  <c:v>2</c:v>
                </c:pt>
                <c:pt idx="4">
                  <c:v>2</c:v>
                </c:pt>
                <c:pt idx="5">
                  <c:v>1</c:v>
                </c:pt>
                <c:pt idx="7">
                  <c:v>4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955-4737-AB9D-15D93424DA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2390120"/>
        <c:axId val="682388808"/>
      </c:barChart>
      <c:catAx>
        <c:axId val="682390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388808"/>
        <c:crosses val="autoZero"/>
        <c:auto val="1"/>
        <c:lblAlgn val="ctr"/>
        <c:lblOffset val="100"/>
        <c:noMultiLvlLbl val="0"/>
      </c:catAx>
      <c:valAx>
        <c:axId val="682388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390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Topics 2008-2018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'Trying something out (3)'!$A$2</c:f>
              <c:strCache>
                <c:ptCount val="1"/>
                <c:pt idx="0">
                  <c:v>Extension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'Trying something out (3)'!$V$1:$AF$1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'Trying something out (3)'!$V$2:$AF$2</c:f>
              <c:numCache>
                <c:formatCode>General</c:formatCode>
                <c:ptCount val="11"/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6B-4886-87AD-1FB9B229EE82}"/>
            </c:ext>
          </c:extLst>
        </c:ser>
        <c:ser>
          <c:idx val="1"/>
          <c:order val="1"/>
          <c:tx>
            <c:strRef>
              <c:f>'Trying something out (3)'!$A$3</c:f>
              <c:strCache>
                <c:ptCount val="1"/>
                <c:pt idx="0">
                  <c:v>Finfish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'Trying something out (3)'!$V$1:$AF$1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'Trying something out (3)'!$V$3:$AF$3</c:f>
              <c:numCache>
                <c:formatCode>General</c:formatCode>
                <c:ptCount val="11"/>
                <c:pt idx="2">
                  <c:v>1</c:v>
                </c:pt>
                <c:pt idx="4">
                  <c:v>1</c:v>
                </c:pt>
                <c:pt idx="5">
                  <c:v>1</c:v>
                </c:pt>
                <c:pt idx="8">
                  <c:v>1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6B-4886-87AD-1FB9B229EE82}"/>
            </c:ext>
          </c:extLst>
        </c:ser>
        <c:ser>
          <c:idx val="2"/>
          <c:order val="2"/>
          <c:tx>
            <c:strRef>
              <c:f>'Trying something out (3)'!$A$4</c:f>
              <c:strCache>
                <c:ptCount val="1"/>
                <c:pt idx="0">
                  <c:v>Health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'Trying something out (3)'!$V$1:$AF$1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'Trying something out (3)'!$V$4:$AF$4</c:f>
              <c:numCache>
                <c:formatCode>General</c:formatCode>
                <c:ptCount val="11"/>
                <c:pt idx="4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6B-4886-87AD-1FB9B229EE82}"/>
            </c:ext>
          </c:extLst>
        </c:ser>
        <c:ser>
          <c:idx val="3"/>
          <c:order val="3"/>
          <c:tx>
            <c:strRef>
              <c:f>'Trying something out (3)'!$A$5</c:f>
              <c:strCache>
                <c:ptCount val="1"/>
                <c:pt idx="0">
                  <c:v>Nutrition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'Trying something out (3)'!$V$1:$AF$1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'Trying something out (3)'!$V$5:$AF$5</c:f>
              <c:numCache>
                <c:formatCode>General</c:formatCode>
                <c:ptCount val="11"/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6B-4886-87AD-1FB9B229EE82}"/>
            </c:ext>
          </c:extLst>
        </c:ser>
        <c:ser>
          <c:idx val="4"/>
          <c:order val="4"/>
          <c:tx>
            <c:strRef>
              <c:f>'Trying something out (3)'!$A$6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'Trying something out (3)'!$V$1:$AF$1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'Trying something out (3)'!$V$6:$AF$6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5">
                  <c:v>2</c:v>
                </c:pt>
                <c:pt idx="6">
                  <c:v>1</c:v>
                </c:pt>
                <c:pt idx="9">
                  <c:v>2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6B-4886-87AD-1FB9B229EE82}"/>
            </c:ext>
          </c:extLst>
        </c:ser>
        <c:ser>
          <c:idx val="5"/>
          <c:order val="5"/>
          <c:tx>
            <c:strRef>
              <c:f>'Trying something out (3)'!$A$7</c:f>
              <c:strCache>
                <c:ptCount val="1"/>
                <c:pt idx="0">
                  <c:v>Plants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'Trying something out (3)'!$V$1:$AF$1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'Trying something out (3)'!$V$7:$AF$7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5-106B-4886-87AD-1FB9B229EE82}"/>
            </c:ext>
          </c:extLst>
        </c:ser>
        <c:ser>
          <c:idx val="6"/>
          <c:order val="6"/>
          <c:tx>
            <c:strRef>
              <c:f>'Trying something out (3)'!$A$8</c:f>
              <c:strCache>
                <c:ptCount val="1"/>
                <c:pt idx="0">
                  <c:v>Policy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'Trying something out (3)'!$V$1:$AF$1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'Trying something out (3)'!$V$8:$AF$8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6-106B-4886-87AD-1FB9B229EE82}"/>
            </c:ext>
          </c:extLst>
        </c:ser>
        <c:ser>
          <c:idx val="7"/>
          <c:order val="7"/>
          <c:tx>
            <c:strRef>
              <c:f>'Trying something out (3)'!$A$9</c:f>
              <c:strCache>
                <c:ptCount val="1"/>
                <c:pt idx="0">
                  <c:v>Shellfish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'Trying something out (3)'!$V$1:$AF$1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'Trying something out (3)'!$V$9:$AF$9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4">
                  <c:v>4</c:v>
                </c:pt>
                <c:pt idx="5">
                  <c:v>2</c:v>
                </c:pt>
                <c:pt idx="6">
                  <c:v>3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06B-4886-87AD-1FB9B229EE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5708544"/>
        <c:axId val="615701000"/>
      </c:barChart>
      <c:catAx>
        <c:axId val="61570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5701000"/>
        <c:crosses val="autoZero"/>
        <c:auto val="1"/>
        <c:lblAlgn val="ctr"/>
        <c:lblOffset val="100"/>
        <c:noMultiLvlLbl val="0"/>
      </c:catAx>
      <c:valAx>
        <c:axId val="615701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5708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Topic Total</a:t>
            </a:r>
            <a:r>
              <a:rPr lang="en-US" baseline="0"/>
              <a:t> Funding since 1988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99-4925-B0DE-F3E7C1FB64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99-4925-B0DE-F3E7C1FB647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C99-4925-B0DE-F3E7C1FB647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C99-4925-B0DE-F3E7C1FB647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C99-4925-B0DE-F3E7C1FB647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C99-4925-B0DE-F3E7C1FB647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C99-4925-B0DE-F3E7C1FB647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C99-4925-B0DE-F3E7C1FB64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'Sorted by Topic Totals'!$A$2:$A$9</c:f>
              <c:strCache>
                <c:ptCount val="8"/>
                <c:pt idx="0">
                  <c:v>Finfish</c:v>
                </c:pt>
                <c:pt idx="1">
                  <c:v>Shellfish</c:v>
                </c:pt>
                <c:pt idx="2">
                  <c:v>Extension</c:v>
                </c:pt>
                <c:pt idx="3">
                  <c:v>Nutrition</c:v>
                </c:pt>
                <c:pt idx="4">
                  <c:v>Health</c:v>
                </c:pt>
                <c:pt idx="5">
                  <c:v>Plants</c:v>
                </c:pt>
                <c:pt idx="6">
                  <c:v>Policy</c:v>
                </c:pt>
                <c:pt idx="7">
                  <c:v>Other</c:v>
                </c:pt>
              </c:strCache>
            </c:strRef>
          </c:cat>
          <c:val>
            <c:numRef>
              <c:f>'Sorted by Topic Totals'!$C$2:$C$9</c:f>
              <c:numCache>
                <c:formatCode>_("$"* #,##0.00_);_("$"* \(#,##0.00\);_("$"* "-"??_);_(@_)</c:formatCode>
                <c:ptCount val="8"/>
                <c:pt idx="0">
                  <c:v>3474060</c:v>
                </c:pt>
                <c:pt idx="1">
                  <c:v>6618001</c:v>
                </c:pt>
                <c:pt idx="2">
                  <c:v>1406706.0899999999</c:v>
                </c:pt>
                <c:pt idx="3">
                  <c:v>1099319</c:v>
                </c:pt>
                <c:pt idx="4">
                  <c:v>359545</c:v>
                </c:pt>
                <c:pt idx="5">
                  <c:v>459403</c:v>
                </c:pt>
                <c:pt idx="6">
                  <c:v>119765</c:v>
                </c:pt>
                <c:pt idx="7">
                  <c:v>2594973.17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C99-4925-B0DE-F3E7C1FB647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Projects - CT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'State sans Highlights Statistic'!$B$4:$B$6</c:f>
              <c:strCache>
                <c:ptCount val="3"/>
                <c:pt idx="0">
                  <c:v>Connecticut Sea Grant/UCONN Cooperative Extension</c:v>
                </c:pt>
                <c:pt idx="1">
                  <c:v>Department of Commerce CT</c:v>
                </c:pt>
                <c:pt idx="2">
                  <c:v>University of Connecticut</c:v>
                </c:pt>
              </c:strCache>
            </c:strRef>
          </c:cat>
          <c:val>
            <c:numRef>
              <c:f>'State sans Highlights Statistic'!$C$4:$C$6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BF-4CEE-98B8-16146FE184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2415136"/>
        <c:axId val="402417104"/>
      </c:barChart>
      <c:catAx>
        <c:axId val="402415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2417104"/>
        <c:crosses val="autoZero"/>
        <c:auto val="1"/>
        <c:lblAlgn val="ctr"/>
        <c:lblOffset val="100"/>
        <c:noMultiLvlLbl val="0"/>
      </c:catAx>
      <c:valAx>
        <c:axId val="402417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2415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</a:t>
            </a:r>
            <a:r>
              <a:rPr lang="en-US" baseline="0"/>
              <a:t> Funding - CT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2D6-4D27-8191-230C43F4D7E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2D6-4D27-8191-230C43F4D7E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2D6-4D27-8191-230C43F4D7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'[Project Information.xlsx]State sans Highlights Statistic'!$B$4:$B$6</c:f>
              <c:strCache>
                <c:ptCount val="3"/>
                <c:pt idx="0">
                  <c:v>Connecticut Sea Grant/UCONN Cooperative Extension</c:v>
                </c:pt>
                <c:pt idx="1">
                  <c:v>Department of Commerce CT</c:v>
                </c:pt>
                <c:pt idx="2">
                  <c:v>University of Connecticut</c:v>
                </c:pt>
              </c:strCache>
            </c:strRef>
          </c:cat>
          <c:val>
            <c:numRef>
              <c:f>'[Project Information.xlsx]State sans Highlights Statistic'!$D$4:$D$6</c:f>
              <c:numCache>
                <c:formatCode>_("$"* #,##0.00_);_("$"* \(#,##0.00\);_("$"* "-"??_);_(@_)</c:formatCode>
                <c:ptCount val="3"/>
                <c:pt idx="0">
                  <c:v>299944</c:v>
                </c:pt>
                <c:pt idx="1">
                  <c:v>2500</c:v>
                </c:pt>
                <c:pt idx="2">
                  <c:v>585503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2D6-4D27-8191-230C43F4D7E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</a:t>
            </a:r>
            <a:r>
              <a:rPr lang="en-US" baseline="0"/>
              <a:t> of Projects - DE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'State sans Highlights Statistic'!$B$7:$B$8</c:f>
              <c:strCache>
                <c:ptCount val="2"/>
                <c:pt idx="0">
                  <c:v>Delaware State University</c:v>
                </c:pt>
                <c:pt idx="1">
                  <c:v>University of Delaware</c:v>
                </c:pt>
              </c:strCache>
            </c:strRef>
          </c:cat>
          <c:val>
            <c:numRef>
              <c:f>'State sans Highlights Statistic'!$C$7:$C$8</c:f>
              <c:numCache>
                <c:formatCode>General</c:formatCode>
                <c:ptCount val="2"/>
                <c:pt idx="0">
                  <c:v>3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23-4A7B-A83A-1C4BDB87F0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6619672"/>
        <c:axId val="536620000"/>
      </c:barChart>
      <c:catAx>
        <c:axId val="536619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6620000"/>
        <c:crosses val="autoZero"/>
        <c:auto val="1"/>
        <c:lblAlgn val="ctr"/>
        <c:lblOffset val="100"/>
        <c:noMultiLvlLbl val="0"/>
      </c:catAx>
      <c:valAx>
        <c:axId val="536620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6619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</a:t>
            </a:r>
            <a:r>
              <a:rPr lang="en-US" baseline="0"/>
              <a:t> Funding - DE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086-4CB3-8A3D-F93F0FB3A0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086-4CB3-8A3D-F93F0FB3A00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'State sans Highlights Statistic'!$B$7:$B$8</c:f>
              <c:strCache>
                <c:ptCount val="2"/>
                <c:pt idx="0">
                  <c:v>Delaware State University</c:v>
                </c:pt>
                <c:pt idx="1">
                  <c:v>University of Delaware</c:v>
                </c:pt>
              </c:strCache>
            </c:strRef>
          </c:cat>
          <c:val>
            <c:numRef>
              <c:f>'State sans Highlights Statistic'!$D$7:$D$8</c:f>
              <c:numCache>
                <c:formatCode>_("$"* #,##0.00_);_("$"* \(#,##0.00\);_("$"* "-"??_);_(@_)</c:formatCode>
                <c:ptCount val="2"/>
                <c:pt idx="0">
                  <c:v>266612</c:v>
                </c:pt>
                <c:pt idx="1">
                  <c:v>790128.17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086-4CB3-8A3D-F93F0FB3A00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Projects - MA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'State sans Highlights Statistic'!$B$9:$B$17</c:f>
              <c:strCache>
                <c:ptCount val="9"/>
                <c:pt idx="0">
                  <c:v>Berkshire Technology Group Inc., Massachusetts</c:v>
                </c:pt>
                <c:pt idx="1">
                  <c:v>Cotuit Oyster Co.</c:v>
                </c:pt>
                <c:pt idx="2">
                  <c:v>Marine Biological Laboratory</c:v>
                </c:pt>
                <c:pt idx="3">
                  <c:v>Martha's Vineyard Shellfish Group</c:v>
                </c:pt>
                <c:pt idx="4">
                  <c:v>Massachusetts Department of Food and Agriculture</c:v>
                </c:pt>
                <c:pt idx="5">
                  <c:v>Massachusetts Maritime Academy</c:v>
                </c:pt>
                <c:pt idx="6">
                  <c:v>Salem State College</c:v>
                </c:pt>
                <c:pt idx="7">
                  <c:v>University of Massachusetts, Dartmouth</c:v>
                </c:pt>
                <c:pt idx="8">
                  <c:v>Ward Aquafarms</c:v>
                </c:pt>
              </c:strCache>
            </c:strRef>
          </c:cat>
          <c:val>
            <c:numRef>
              <c:f>'State sans Highlights Statistic'!$C$9:$C$17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7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7C-4F28-B178-68F58F10F6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6037088"/>
        <c:axId val="536032496"/>
      </c:barChart>
      <c:catAx>
        <c:axId val="53603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6032496"/>
        <c:crosses val="autoZero"/>
        <c:auto val="1"/>
        <c:lblAlgn val="ctr"/>
        <c:lblOffset val="100"/>
        <c:noMultiLvlLbl val="0"/>
      </c:catAx>
      <c:valAx>
        <c:axId val="53603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6037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B72CF-77F3-4EEE-9F6A-1B3B032E5F08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9893C-5F6B-4C92-A3D7-F07CE59FB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78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8A71-25AD-4C88-AF63-4F710E357213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AC8A-5774-4019-B9C9-A3DB0B6CE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74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8A71-25AD-4C88-AF63-4F710E357213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AC8A-5774-4019-B9C9-A3DB0B6CE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4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8A71-25AD-4C88-AF63-4F710E357213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AC8A-5774-4019-B9C9-A3DB0B6CE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81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8A71-25AD-4C88-AF63-4F710E357213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AC8A-5774-4019-B9C9-A3DB0B6CE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0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8A71-25AD-4C88-AF63-4F710E357213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AC8A-5774-4019-B9C9-A3DB0B6CE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43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8A71-25AD-4C88-AF63-4F710E357213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AC8A-5774-4019-B9C9-A3DB0B6CE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43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8A71-25AD-4C88-AF63-4F710E357213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AC8A-5774-4019-B9C9-A3DB0B6CE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48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8A71-25AD-4C88-AF63-4F710E357213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AC8A-5774-4019-B9C9-A3DB0B6CE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067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8A71-25AD-4C88-AF63-4F710E357213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AC8A-5774-4019-B9C9-A3DB0B6CE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8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8A71-25AD-4C88-AF63-4F710E357213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B07AC8A-5774-4019-B9C9-A3DB0B6CE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1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8A71-25AD-4C88-AF63-4F710E357213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AC8A-5774-4019-B9C9-A3DB0B6CE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7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8A71-25AD-4C88-AF63-4F710E357213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AC8A-5774-4019-B9C9-A3DB0B6CE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05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8A71-25AD-4C88-AF63-4F710E357213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AC8A-5774-4019-B9C9-A3DB0B6CE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8A71-25AD-4C88-AF63-4F710E357213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AC8A-5774-4019-B9C9-A3DB0B6CE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52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8A71-25AD-4C88-AF63-4F710E357213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AC8A-5774-4019-B9C9-A3DB0B6CE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5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8A71-25AD-4C88-AF63-4F710E357213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AC8A-5774-4019-B9C9-A3DB0B6CE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8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8A71-25AD-4C88-AF63-4F710E357213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AC8A-5774-4019-B9C9-A3DB0B6CE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76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0D8A71-25AD-4C88-AF63-4F710E357213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07AC8A-5774-4019-B9C9-A3DB0B6CE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5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2019 </a:t>
            </a:r>
            <a:r>
              <a:rPr lang="en-US" dirty="0" err="1"/>
              <a:t>BoD</a:t>
            </a:r>
            <a:r>
              <a:rPr lang="en-US" dirty="0"/>
              <a:t>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Boston, MA</a:t>
            </a:r>
          </a:p>
          <a:p>
            <a:r>
              <a:rPr lang="en-US" dirty="0"/>
              <a:t>January 8 – January 9, 2019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3307" y="5411586"/>
            <a:ext cx="3333750" cy="1371600"/>
          </a:xfrm>
          <a:prstGeom prst="rect">
            <a:avLst/>
          </a:prstGeom>
        </p:spPr>
      </p:pic>
      <p:pic>
        <p:nvPicPr>
          <p:cNvPr id="1030" name="Picture 6" descr="Image result for nrac us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621196"/>
            <a:ext cx="2590800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4755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 by State - 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3689850"/>
              </p:ext>
            </p:extLst>
          </p:nvPr>
        </p:nvGraphicFramePr>
        <p:xfrm>
          <a:off x="838200" y="2474014"/>
          <a:ext cx="5246716" cy="2970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1961983"/>
              </p:ext>
            </p:extLst>
          </p:nvPr>
        </p:nvGraphicFramePr>
        <p:xfrm>
          <a:off x="6084916" y="2474015"/>
          <a:ext cx="5268884" cy="2970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2112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 by State - NH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4338556"/>
              </p:ext>
            </p:extLst>
          </p:nvPr>
        </p:nvGraphicFramePr>
        <p:xfrm>
          <a:off x="838200" y="2307762"/>
          <a:ext cx="5263342" cy="3087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8883944"/>
              </p:ext>
            </p:extLst>
          </p:nvPr>
        </p:nvGraphicFramePr>
        <p:xfrm>
          <a:off x="6101542" y="2307763"/>
          <a:ext cx="5252258" cy="3087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3845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 by State - NJ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1344987"/>
              </p:ext>
            </p:extLst>
          </p:nvPr>
        </p:nvGraphicFramePr>
        <p:xfrm>
          <a:off x="838200" y="2341014"/>
          <a:ext cx="5246716" cy="3186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2978734"/>
              </p:ext>
            </p:extLst>
          </p:nvPr>
        </p:nvGraphicFramePr>
        <p:xfrm>
          <a:off x="6084916" y="2341014"/>
          <a:ext cx="5268884" cy="2987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0969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 by State - 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8823249"/>
              </p:ext>
            </p:extLst>
          </p:nvPr>
        </p:nvGraphicFramePr>
        <p:xfrm>
          <a:off x="838200" y="2432449"/>
          <a:ext cx="5246716" cy="3020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0122262"/>
              </p:ext>
            </p:extLst>
          </p:nvPr>
        </p:nvGraphicFramePr>
        <p:xfrm>
          <a:off x="6084916" y="2432450"/>
          <a:ext cx="5268884" cy="3020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4280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 by State - 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078691"/>
              </p:ext>
            </p:extLst>
          </p:nvPr>
        </p:nvGraphicFramePr>
        <p:xfrm>
          <a:off x="838200" y="2365953"/>
          <a:ext cx="5246716" cy="3153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2242110"/>
              </p:ext>
            </p:extLst>
          </p:nvPr>
        </p:nvGraphicFramePr>
        <p:xfrm>
          <a:off x="6084916" y="2365954"/>
          <a:ext cx="5268884" cy="3153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6964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 by State - 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2211298"/>
              </p:ext>
            </p:extLst>
          </p:nvPr>
        </p:nvGraphicFramePr>
        <p:xfrm>
          <a:off x="838200" y="2266202"/>
          <a:ext cx="5246716" cy="3170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0200034"/>
              </p:ext>
            </p:extLst>
          </p:nvPr>
        </p:nvGraphicFramePr>
        <p:xfrm>
          <a:off x="6084916" y="2266202"/>
          <a:ext cx="5268884" cy="3078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6309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 by State - WV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1604567"/>
              </p:ext>
            </p:extLst>
          </p:nvPr>
        </p:nvGraphicFramePr>
        <p:xfrm>
          <a:off x="838200" y="2224640"/>
          <a:ext cx="5238404" cy="3286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4548014"/>
              </p:ext>
            </p:extLst>
          </p:nvPr>
        </p:nvGraphicFramePr>
        <p:xfrm>
          <a:off x="6076604" y="2224639"/>
          <a:ext cx="5277196" cy="3186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50143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C81C2-A4FE-4FF2-B897-A4AC6EEF8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Over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92B4A-1DDB-42C6-A5C4-036D209FB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B1471ED-2B07-4422-A031-4BA4FFDD1F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980899"/>
              </p:ext>
            </p:extLst>
          </p:nvPr>
        </p:nvGraphicFramePr>
        <p:xfrm>
          <a:off x="1324947" y="1851945"/>
          <a:ext cx="10867053" cy="4464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432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11F0C-8951-4005-8A21-D07C032BF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Over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311F5-7B51-4F1E-A3D9-7B23932FB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0FD0256-1DF1-466B-8797-A87C2BA5D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1416669"/>
              </p:ext>
            </p:extLst>
          </p:nvPr>
        </p:nvGraphicFramePr>
        <p:xfrm>
          <a:off x="1484310" y="1907770"/>
          <a:ext cx="10502643" cy="4592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0588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1514F-E849-4DF6-B460-DEA183FDC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Over Time Totals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E46E8-5166-4590-AE04-F27246980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EEB1275-D826-4B11-92CB-196A7EC545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8290692"/>
              </p:ext>
            </p:extLst>
          </p:nvPr>
        </p:nvGraphicFramePr>
        <p:xfrm>
          <a:off x="1147156" y="2081647"/>
          <a:ext cx="11044844" cy="467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1785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Totals since 1988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534" y="2006139"/>
            <a:ext cx="3184266" cy="4209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710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3E57A-84BC-41A9-9C0B-65FFFEBF4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Over Time Totals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174F0-0044-4944-8894-F17240955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5CA1F0A-4D37-459C-B7B9-5ED1C94B36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8611938"/>
              </p:ext>
            </p:extLst>
          </p:nvPr>
        </p:nvGraphicFramePr>
        <p:xfrm>
          <a:off x="2047702" y="1768185"/>
          <a:ext cx="9455321" cy="4921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7957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DB4DE-406B-4E45-ADEB-8DF741355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1988-1997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0124E-9AC3-4122-A203-A76503A6F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1924A9C-D163-42AC-918D-D196EB446B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3038377"/>
              </p:ext>
            </p:extLst>
          </p:nvPr>
        </p:nvGraphicFramePr>
        <p:xfrm>
          <a:off x="1901737" y="2057399"/>
          <a:ext cx="10018713" cy="4476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62050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2762D-0F10-4068-A486-EA3E021C3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1998-2007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5B1D9-8420-406E-B937-5211D73AE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B0CBD42-E43E-4228-8938-9A1FC6623E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7240931"/>
              </p:ext>
            </p:extLst>
          </p:nvPr>
        </p:nvGraphicFramePr>
        <p:xfrm>
          <a:off x="1512911" y="2057399"/>
          <a:ext cx="10523913" cy="4476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18980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31200-2BC1-4B9D-A7E0-847D3C189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2008-2018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9A502-D4FB-47C4-9435-8496EEAA2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C0AB475-8330-4EA1-936C-FF1D262CE1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6783996"/>
              </p:ext>
            </p:extLst>
          </p:nvPr>
        </p:nvGraphicFramePr>
        <p:xfrm>
          <a:off x="1484310" y="2057399"/>
          <a:ext cx="10535894" cy="444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27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Totals since 1988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9445373"/>
              </p:ext>
            </p:extLst>
          </p:nvPr>
        </p:nvGraphicFramePr>
        <p:xfrm>
          <a:off x="6267796" y="2315094"/>
          <a:ext cx="5086004" cy="2980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871778"/>
              </p:ext>
            </p:extLst>
          </p:nvPr>
        </p:nvGraphicFramePr>
        <p:xfrm>
          <a:off x="947651" y="2315094"/>
          <a:ext cx="4932218" cy="2980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9446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Totals by Topic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9927" y="1910887"/>
            <a:ext cx="5552145" cy="3658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92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Totals by Topic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1863551"/>
              </p:ext>
            </p:extLst>
          </p:nvPr>
        </p:nvGraphicFramePr>
        <p:xfrm>
          <a:off x="1484309" y="2666999"/>
          <a:ext cx="4999617" cy="3259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6054783"/>
              </p:ext>
            </p:extLst>
          </p:nvPr>
        </p:nvGraphicFramePr>
        <p:xfrm>
          <a:off x="6483926" y="2666999"/>
          <a:ext cx="5098474" cy="3259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664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 by State - 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9858903"/>
              </p:ext>
            </p:extLst>
          </p:nvPr>
        </p:nvGraphicFramePr>
        <p:xfrm>
          <a:off x="958735" y="2216322"/>
          <a:ext cx="5158047" cy="2979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6592040"/>
              </p:ext>
            </p:extLst>
          </p:nvPr>
        </p:nvGraphicFramePr>
        <p:xfrm>
          <a:off x="6116782" y="2216322"/>
          <a:ext cx="5237018" cy="2979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4893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 by State - 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8603648"/>
              </p:ext>
            </p:extLst>
          </p:nvPr>
        </p:nvGraphicFramePr>
        <p:xfrm>
          <a:off x="838200" y="2415828"/>
          <a:ext cx="5246716" cy="3112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076664"/>
              </p:ext>
            </p:extLst>
          </p:nvPr>
        </p:nvGraphicFramePr>
        <p:xfrm>
          <a:off x="6084916" y="2415827"/>
          <a:ext cx="5152505" cy="2995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3991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 by State - 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8680534"/>
              </p:ext>
            </p:extLst>
          </p:nvPr>
        </p:nvGraphicFramePr>
        <p:xfrm>
          <a:off x="838200" y="2482325"/>
          <a:ext cx="5246716" cy="2896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7934847"/>
              </p:ext>
            </p:extLst>
          </p:nvPr>
        </p:nvGraphicFramePr>
        <p:xfrm>
          <a:off x="6084916" y="2482324"/>
          <a:ext cx="5268884" cy="3030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0431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 by State - MD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798078"/>
              </p:ext>
            </p:extLst>
          </p:nvPr>
        </p:nvGraphicFramePr>
        <p:xfrm>
          <a:off x="838199" y="2440761"/>
          <a:ext cx="5255029" cy="2871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7183911"/>
              </p:ext>
            </p:extLst>
          </p:nvPr>
        </p:nvGraphicFramePr>
        <p:xfrm>
          <a:off x="6093228" y="2440762"/>
          <a:ext cx="5260572" cy="2871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79027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395</TotalTime>
  <Words>244</Words>
  <Application>Microsoft Office PowerPoint</Application>
  <PresentationFormat>Widescreen</PresentationFormat>
  <Paragraphs>61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Corbel</vt:lpstr>
      <vt:lpstr>Parallax</vt:lpstr>
      <vt:lpstr>2019 BoD Meeting</vt:lpstr>
      <vt:lpstr>State Totals since 1988</vt:lpstr>
      <vt:lpstr>State Totals since 1988</vt:lpstr>
      <vt:lpstr>Totals by Topic</vt:lpstr>
      <vt:lpstr>Totals by Topic</vt:lpstr>
      <vt:lpstr>Projects by State - CT</vt:lpstr>
      <vt:lpstr>Projects by State - DE</vt:lpstr>
      <vt:lpstr>Projects by State - MA</vt:lpstr>
      <vt:lpstr>Projects by State - MD</vt:lpstr>
      <vt:lpstr>Projects by State - ME</vt:lpstr>
      <vt:lpstr>Projects by State - NH</vt:lpstr>
      <vt:lpstr>Projects by State - NJ</vt:lpstr>
      <vt:lpstr>Projects by State - NY</vt:lpstr>
      <vt:lpstr>Projects by State - PA</vt:lpstr>
      <vt:lpstr>Projects by State - RI</vt:lpstr>
      <vt:lpstr>Projects by State - WV</vt:lpstr>
      <vt:lpstr>Topics Over Time</vt:lpstr>
      <vt:lpstr>Topics Over Time</vt:lpstr>
      <vt:lpstr>Topics Over Time Totals</vt:lpstr>
      <vt:lpstr>Topic Over Time Totals</vt:lpstr>
      <vt:lpstr>Topics 1988-1997</vt:lpstr>
      <vt:lpstr>Topics 1998-2007</vt:lpstr>
      <vt:lpstr>Topics 2008-2018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TIAC – BoD Meeting</dc:title>
  <dc:creator>NRAC Office</dc:creator>
  <cp:lastModifiedBy>Natalie B)</cp:lastModifiedBy>
  <cp:revision>17</cp:revision>
  <dcterms:created xsi:type="dcterms:W3CDTF">2019-01-03T21:15:25Z</dcterms:created>
  <dcterms:modified xsi:type="dcterms:W3CDTF">2019-01-09T20:11:40Z</dcterms:modified>
</cp:coreProperties>
</file>